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29" r:id="rId2"/>
    <p:sldId id="471" r:id="rId3"/>
    <p:sldId id="439" r:id="rId4"/>
    <p:sldId id="720" r:id="rId5"/>
    <p:sldId id="441" r:id="rId6"/>
    <p:sldId id="464" r:id="rId7"/>
    <p:sldId id="442" r:id="rId8"/>
    <p:sldId id="465" r:id="rId9"/>
    <p:sldId id="470" r:id="rId10"/>
    <p:sldId id="473" r:id="rId11"/>
    <p:sldId id="474" r:id="rId12"/>
    <p:sldId id="447" r:id="rId13"/>
    <p:sldId id="475" r:id="rId14"/>
    <p:sldId id="476" r:id="rId15"/>
    <p:sldId id="477" r:id="rId16"/>
    <p:sldId id="478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1" r:id="rId26"/>
    <p:sldId id="462" r:id="rId27"/>
    <p:sldId id="472" r:id="rId28"/>
    <p:sldId id="721" r:id="rId29"/>
    <p:sldId id="397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BF504F-0BF2-02DD-CC4B-DA367C030D14}" name="Nuria López - Consejo Sup. Col. Arquitectos" initials="NC" userId="S::directoracomunicacion@CSCAE.com::1f55f1ca-c10c-442d-8755-937e08b5915b" providerId="AD"/>
  <p188:author id="{44F6EAFC-ADAF-50F8-A203-703A6BDE2536}" name="Leyre Salgado" initials="LS" userId="S::lsalgado@CSCAE.com::7bf67325-e937-467d-ba42-2006906b228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a López Priego" initials="NLP" lastIdx="1" clrIdx="0">
    <p:extLst>
      <p:ext uri="{19B8F6BF-5375-455C-9EA6-DF929625EA0E}">
        <p15:presenceInfo xmlns:p15="http://schemas.microsoft.com/office/powerpoint/2012/main" userId="S-1-5-21-377625045-2288485199-1430852371-56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C4C"/>
    <a:srgbClr val="F9CDCB"/>
    <a:srgbClr val="DC9699"/>
    <a:srgbClr val="DB0D15"/>
    <a:srgbClr val="808080"/>
    <a:srgbClr val="BFBFBF"/>
    <a:srgbClr val="FFFFFF"/>
    <a:srgbClr val="F4AAA6"/>
    <a:srgbClr val="EF8983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%20-%20COPIA-2-FALTA%20COACV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.xlsm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os\Departamentos\Comunicacion\Proyecto%20BAR&#211;METRO\Informe%20Enero%202025\Estadistica%202019-2024%20CSCAE%20total_COPIAvf-FINAL-2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'Serie Larga'!$C$4</c:f>
              <c:strCache>
                <c:ptCount val="1"/>
                <c:pt idx="0">
                  <c:v>NVLB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'Serie Larga'!$B$5:$B$69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'Serie Larga'!$C$5:$C$69</c:f>
            </c:numRef>
          </c:val>
          <c:extLst>
            <c:ext xmlns:c16="http://schemas.microsoft.com/office/drawing/2014/chart" uri="{C3380CC4-5D6E-409C-BE32-E72D297353CC}">
              <c16:uniqueId val="{00000000-5FB5-449B-AD80-A2318692BF0E}"/>
            </c:ext>
          </c:extLst>
        </c:ser>
        <c:ser>
          <c:idx val="1"/>
          <c:order val="1"/>
          <c:tx>
            <c:strRef>
              <c:f>'Serie Larga'!$D$4</c:f>
              <c:strCache>
                <c:ptCount val="1"/>
                <c:pt idx="0">
                  <c:v>Vvdas. Protegidas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'Serie Larga'!$B$5:$B$69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'Serie Larga'!$D$5:$D$69</c:f>
            </c:numRef>
          </c:val>
          <c:extLst>
            <c:ext xmlns:c16="http://schemas.microsoft.com/office/drawing/2014/chart" uri="{C3380CC4-5D6E-409C-BE32-E72D297353CC}">
              <c16:uniqueId val="{00000001-5FB5-449B-AD80-A2318692B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47603728"/>
        <c:axId val="641154112"/>
      </c:barChart>
      <c:barChart>
        <c:barDir val="col"/>
        <c:grouping val="clustered"/>
        <c:varyColors val="0"/>
        <c:ser>
          <c:idx val="2"/>
          <c:order val="2"/>
          <c:tx>
            <c:strRef>
              <c:f>'Serie Larga'!$E$4</c:f>
              <c:strCache>
                <c:ptCount val="1"/>
                <c:pt idx="0">
                  <c:v>Total Viviendas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cat>
            <c:strRef>
              <c:f>'Serie Larga'!$B$5:$B$69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'Serie Larga'!$E$5:$E$69</c:f>
              <c:numCache>
                <c:formatCode>#,##0</c:formatCode>
                <c:ptCount val="65"/>
                <c:pt idx="0">
                  <c:v>144594</c:v>
                </c:pt>
                <c:pt idx="1">
                  <c:v>255643</c:v>
                </c:pt>
                <c:pt idx="2">
                  <c:v>255643</c:v>
                </c:pt>
                <c:pt idx="3">
                  <c:v>312885</c:v>
                </c:pt>
                <c:pt idx="4">
                  <c:v>413768</c:v>
                </c:pt>
                <c:pt idx="5">
                  <c:v>359208</c:v>
                </c:pt>
                <c:pt idx="6">
                  <c:v>358942</c:v>
                </c:pt>
                <c:pt idx="7">
                  <c:v>442407</c:v>
                </c:pt>
                <c:pt idx="8">
                  <c:v>477862</c:v>
                </c:pt>
                <c:pt idx="9">
                  <c:v>489607</c:v>
                </c:pt>
                <c:pt idx="10">
                  <c:v>349982</c:v>
                </c:pt>
                <c:pt idx="11">
                  <c:v>357643</c:v>
                </c:pt>
                <c:pt idx="12">
                  <c:v>537575</c:v>
                </c:pt>
                <c:pt idx="13">
                  <c:v>553376</c:v>
                </c:pt>
                <c:pt idx="14">
                  <c:v>425306</c:v>
                </c:pt>
                <c:pt idx="15">
                  <c:v>340385</c:v>
                </c:pt>
                <c:pt idx="16">
                  <c:v>373343</c:v>
                </c:pt>
                <c:pt idx="17">
                  <c:v>404645</c:v>
                </c:pt>
                <c:pt idx="18">
                  <c:v>358024</c:v>
                </c:pt>
                <c:pt idx="19">
                  <c:v>387969</c:v>
                </c:pt>
                <c:pt idx="20">
                  <c:v>300722</c:v>
                </c:pt>
                <c:pt idx="21">
                  <c:v>281745</c:v>
                </c:pt>
                <c:pt idx="22">
                  <c:v>266296</c:v>
                </c:pt>
                <c:pt idx="23">
                  <c:v>251968</c:v>
                </c:pt>
                <c:pt idx="24">
                  <c:v>224711</c:v>
                </c:pt>
                <c:pt idx="25">
                  <c:v>240748</c:v>
                </c:pt>
                <c:pt idx="26">
                  <c:v>235402</c:v>
                </c:pt>
                <c:pt idx="27">
                  <c:v>312828</c:v>
                </c:pt>
                <c:pt idx="28">
                  <c:v>361604</c:v>
                </c:pt>
                <c:pt idx="29">
                  <c:v>401003</c:v>
                </c:pt>
                <c:pt idx="30">
                  <c:v>299488</c:v>
                </c:pt>
                <c:pt idx="31">
                  <c:v>274136</c:v>
                </c:pt>
                <c:pt idx="32">
                  <c:v>280643</c:v>
                </c:pt>
                <c:pt idx="33">
                  <c:v>252787</c:v>
                </c:pt>
                <c:pt idx="34">
                  <c:v>315690</c:v>
                </c:pt>
                <c:pt idx="35">
                  <c:v>347731</c:v>
                </c:pt>
                <c:pt idx="36">
                  <c:v>322073</c:v>
                </c:pt>
                <c:pt idx="37">
                  <c:v>399007</c:v>
                </c:pt>
                <c:pt idx="38">
                  <c:v>460527</c:v>
                </c:pt>
                <c:pt idx="39">
                  <c:v>563682</c:v>
                </c:pt>
                <c:pt idx="40">
                  <c:v>585933</c:v>
                </c:pt>
                <c:pt idx="41">
                  <c:v>547883</c:v>
                </c:pt>
                <c:pt idx="42">
                  <c:v>617126</c:v>
                </c:pt>
                <c:pt idx="43">
                  <c:v>681178</c:v>
                </c:pt>
                <c:pt idx="44">
                  <c:v>761790</c:v>
                </c:pt>
                <c:pt idx="45">
                  <c:v>797609</c:v>
                </c:pt>
                <c:pt idx="46">
                  <c:v>898758</c:v>
                </c:pt>
                <c:pt idx="47">
                  <c:v>596854</c:v>
                </c:pt>
                <c:pt idx="48">
                  <c:v>264225</c:v>
                </c:pt>
                <c:pt idx="49">
                  <c:v>118566</c:v>
                </c:pt>
                <c:pt idx="50">
                  <c:v>83955</c:v>
                </c:pt>
                <c:pt idx="51">
                  <c:v>69859</c:v>
                </c:pt>
                <c:pt idx="52">
                  <c:v>37890</c:v>
                </c:pt>
                <c:pt idx="53">
                  <c:v>48615</c:v>
                </c:pt>
                <c:pt idx="54">
                  <c:v>34915</c:v>
                </c:pt>
                <c:pt idx="55">
                  <c:v>46983</c:v>
                </c:pt>
                <c:pt idx="56">
                  <c:v>60236</c:v>
                </c:pt>
                <c:pt idx="57">
                  <c:v>77085</c:v>
                </c:pt>
                <c:pt idx="58">
                  <c:v>90692</c:v>
                </c:pt>
                <c:pt idx="59">
                  <c:v>108760</c:v>
                </c:pt>
                <c:pt idx="60">
                  <c:v>87689</c:v>
                </c:pt>
                <c:pt idx="61">
                  <c:v>103000</c:v>
                </c:pt>
                <c:pt idx="62">
                  <c:v>105686</c:v>
                </c:pt>
                <c:pt idx="63">
                  <c:v>98447</c:v>
                </c:pt>
                <c:pt idx="64">
                  <c:v>119600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5-449B-AD80-A2318692B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47603728"/>
        <c:axId val="641154112"/>
      </c:barChart>
      <c:lineChart>
        <c:grouping val="standard"/>
        <c:varyColors val="0"/>
        <c:ser>
          <c:idx val="3"/>
          <c:order val="3"/>
          <c:tx>
            <c:strRef>
              <c:f>'Serie Larga'!$F$4</c:f>
              <c:strCache>
                <c:ptCount val="1"/>
                <c:pt idx="0">
                  <c:v>Población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'Serie Larga'!$B$5:$B$69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'Serie Larga'!$F$5:$F$69</c:f>
              <c:numCache>
                <c:formatCode>General</c:formatCode>
                <c:ptCount val="65"/>
                <c:pt idx="10" formatCode="#,##0">
                  <c:v>34000000</c:v>
                </c:pt>
                <c:pt idx="11" formatCode="#,##0">
                  <c:v>34040642</c:v>
                </c:pt>
                <c:pt idx="12" formatCode="#,##0">
                  <c:v>34408338</c:v>
                </c:pt>
                <c:pt idx="13" formatCode="#,##0">
                  <c:v>34800600</c:v>
                </c:pt>
                <c:pt idx="14" formatCode="#,##0">
                  <c:v>35177294</c:v>
                </c:pt>
                <c:pt idx="15" formatCode="#,##0">
                  <c:v>35569375</c:v>
                </c:pt>
                <c:pt idx="16" formatCode="#,##0">
                  <c:v>35946425</c:v>
                </c:pt>
                <c:pt idx="17" formatCode="#,##0">
                  <c:v>36329199</c:v>
                </c:pt>
                <c:pt idx="18" formatCode="#,##0">
                  <c:v>36694077</c:v>
                </c:pt>
                <c:pt idx="19" formatCode="#,##0">
                  <c:v>37035719</c:v>
                </c:pt>
                <c:pt idx="20" formatCode="#,##0">
                  <c:v>37346940</c:v>
                </c:pt>
                <c:pt idx="21" formatCode="#,##0">
                  <c:v>37635389</c:v>
                </c:pt>
                <c:pt idx="22" formatCode="#,##0">
                  <c:v>37881873</c:v>
                </c:pt>
                <c:pt idx="23" formatCode="#,##0">
                  <c:v>38090151</c:v>
                </c:pt>
                <c:pt idx="24" formatCode="#,##0">
                  <c:v>38252899</c:v>
                </c:pt>
                <c:pt idx="25" formatCode="#,##0">
                  <c:v>38407829</c:v>
                </c:pt>
                <c:pt idx="26" formatCode="#,##0">
                  <c:v>38531195</c:v>
                </c:pt>
                <c:pt idx="27" formatCode="#,##0">
                  <c:v>38638052</c:v>
                </c:pt>
                <c:pt idx="28" formatCode="#,##0">
                  <c:v>38731578</c:v>
                </c:pt>
                <c:pt idx="29" formatCode="#,##0">
                  <c:v>38802300</c:v>
                </c:pt>
                <c:pt idx="30" formatCode="#,##0">
                  <c:v>38853227</c:v>
                </c:pt>
                <c:pt idx="31" formatCode="#,##0">
                  <c:v>38881416</c:v>
                </c:pt>
                <c:pt idx="32" formatCode="#,##0">
                  <c:v>39051336</c:v>
                </c:pt>
                <c:pt idx="33" formatCode="#,##0">
                  <c:v>39264034</c:v>
                </c:pt>
                <c:pt idx="34" formatCode="#,##0">
                  <c:v>39458489</c:v>
                </c:pt>
                <c:pt idx="35" formatCode="#,##0">
                  <c:v>39639726</c:v>
                </c:pt>
                <c:pt idx="36" formatCode="#,##0">
                  <c:v>39808374</c:v>
                </c:pt>
                <c:pt idx="37" formatCode="#,##0">
                  <c:v>39971329</c:v>
                </c:pt>
                <c:pt idx="38" formatCode="#,##0">
                  <c:v>40143449</c:v>
                </c:pt>
                <c:pt idx="39" formatCode="#,##0">
                  <c:v>40303568</c:v>
                </c:pt>
                <c:pt idx="40" formatCode="#,##0">
                  <c:v>40470182</c:v>
                </c:pt>
                <c:pt idx="41" formatCode="#,##0">
                  <c:v>40665545</c:v>
                </c:pt>
                <c:pt idx="42" formatCode="#,##0">
                  <c:v>41035271</c:v>
                </c:pt>
                <c:pt idx="43" formatCode="#,##0">
                  <c:v>41827836</c:v>
                </c:pt>
                <c:pt idx="44" formatCode="#,##0">
                  <c:v>42547454</c:v>
                </c:pt>
                <c:pt idx="45" formatCode="#,##0">
                  <c:v>43296335</c:v>
                </c:pt>
                <c:pt idx="46" formatCode="#,##0">
                  <c:v>44009969</c:v>
                </c:pt>
                <c:pt idx="47" formatCode="#,##0">
                  <c:v>44784659</c:v>
                </c:pt>
                <c:pt idx="48" formatCode="#,##0">
                  <c:v>45668938</c:v>
                </c:pt>
                <c:pt idx="49" formatCode="#,##0">
                  <c:v>46239271</c:v>
                </c:pt>
                <c:pt idx="50" formatCode="#,##0">
                  <c:v>46486621</c:v>
                </c:pt>
                <c:pt idx="51" formatCode="#,##0">
                  <c:v>46667175</c:v>
                </c:pt>
                <c:pt idx="52" formatCode="#,##0">
                  <c:v>46818216</c:v>
                </c:pt>
                <c:pt idx="53" formatCode="#,##0">
                  <c:v>46727890</c:v>
                </c:pt>
                <c:pt idx="54" formatCode="#,##0">
                  <c:v>46512199</c:v>
                </c:pt>
                <c:pt idx="55" formatCode="#,##0">
                  <c:v>46449565</c:v>
                </c:pt>
                <c:pt idx="56" formatCode="#,##0">
                  <c:v>46440099</c:v>
                </c:pt>
                <c:pt idx="57" formatCode="#,##0">
                  <c:v>46527039</c:v>
                </c:pt>
                <c:pt idx="58" formatCode="#,##0">
                  <c:v>46658447</c:v>
                </c:pt>
                <c:pt idx="59" formatCode="#,##0">
                  <c:v>46937060</c:v>
                </c:pt>
                <c:pt idx="60" formatCode="#,##0">
                  <c:v>47332614</c:v>
                </c:pt>
                <c:pt idx="61" formatCode="#,##0">
                  <c:v>47487400</c:v>
                </c:pt>
                <c:pt idx="62" formatCode="#,##0">
                  <c:v>48047631</c:v>
                </c:pt>
                <c:pt idx="63" formatCode="#,##0">
                  <c:v>48628256</c:v>
                </c:pt>
                <c:pt idx="64" formatCode="#,##0">
                  <c:v>48811145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B5-449B-AD80-A2318692BF0E}"/>
            </c:ext>
          </c:extLst>
        </c:ser>
        <c:ser>
          <c:idx val="5"/>
          <c:order val="5"/>
          <c:tx>
            <c:strRef>
              <c:f>'Serie Larga'!$H$4</c:f>
              <c:strCache>
                <c:ptCount val="1"/>
                <c:pt idx="0">
                  <c:v>Población</c:v>
                </c:pt>
              </c:strCache>
            </c:strRef>
          </c:tx>
          <c:spPr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'Serie Larga'!$B$5:$B$69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'Serie Larga'!$H$5:$H$69</c:f>
              <c:numCache>
                <c:formatCode>General</c:formatCode>
                <c:ptCount val="65"/>
                <c:pt idx="11">
                  <c:v>340406.42</c:v>
                </c:pt>
                <c:pt idx="12">
                  <c:v>344083.38</c:v>
                </c:pt>
                <c:pt idx="13">
                  <c:v>348006</c:v>
                </c:pt>
                <c:pt idx="14">
                  <c:v>351772.94</c:v>
                </c:pt>
                <c:pt idx="15">
                  <c:v>355693.75</c:v>
                </c:pt>
                <c:pt idx="16">
                  <c:v>359464.25</c:v>
                </c:pt>
                <c:pt idx="17">
                  <c:v>363291.99</c:v>
                </c:pt>
                <c:pt idx="18">
                  <c:v>366940.77</c:v>
                </c:pt>
                <c:pt idx="19">
                  <c:v>370357.19</c:v>
                </c:pt>
                <c:pt idx="20">
                  <c:v>373469.4</c:v>
                </c:pt>
                <c:pt idx="21">
                  <c:v>376353.89</c:v>
                </c:pt>
                <c:pt idx="22">
                  <c:v>378818.73</c:v>
                </c:pt>
                <c:pt idx="23">
                  <c:v>380901.51</c:v>
                </c:pt>
                <c:pt idx="24">
                  <c:v>382528.99</c:v>
                </c:pt>
                <c:pt idx="25">
                  <c:v>384078.29</c:v>
                </c:pt>
                <c:pt idx="26">
                  <c:v>385311.95</c:v>
                </c:pt>
                <c:pt idx="27">
                  <c:v>386380.52</c:v>
                </c:pt>
                <c:pt idx="28">
                  <c:v>387315.78</c:v>
                </c:pt>
                <c:pt idx="29">
                  <c:v>388023</c:v>
                </c:pt>
                <c:pt idx="30">
                  <c:v>388532.27</c:v>
                </c:pt>
                <c:pt idx="31">
                  <c:v>388814.16</c:v>
                </c:pt>
                <c:pt idx="32">
                  <c:v>390513.36</c:v>
                </c:pt>
                <c:pt idx="33">
                  <c:v>392640.34</c:v>
                </c:pt>
                <c:pt idx="34">
                  <c:v>394584.89</c:v>
                </c:pt>
                <c:pt idx="35">
                  <c:v>396397.26</c:v>
                </c:pt>
                <c:pt idx="36">
                  <c:v>398083.74</c:v>
                </c:pt>
                <c:pt idx="37">
                  <c:v>399713.29</c:v>
                </c:pt>
                <c:pt idx="38">
                  <c:v>401434.49</c:v>
                </c:pt>
                <c:pt idx="39">
                  <c:v>403035.68</c:v>
                </c:pt>
                <c:pt idx="40">
                  <c:v>404701.82</c:v>
                </c:pt>
                <c:pt idx="41">
                  <c:v>406655.45</c:v>
                </c:pt>
                <c:pt idx="42">
                  <c:v>410352.71</c:v>
                </c:pt>
                <c:pt idx="43">
                  <c:v>418278.36</c:v>
                </c:pt>
                <c:pt idx="44">
                  <c:v>425474.54</c:v>
                </c:pt>
                <c:pt idx="45">
                  <c:v>432963.35</c:v>
                </c:pt>
                <c:pt idx="46">
                  <c:v>440099.69</c:v>
                </c:pt>
                <c:pt idx="47">
                  <c:v>447846.59</c:v>
                </c:pt>
                <c:pt idx="48">
                  <c:v>456689.38</c:v>
                </c:pt>
                <c:pt idx="49">
                  <c:v>462392.71</c:v>
                </c:pt>
                <c:pt idx="50">
                  <c:v>464866.21</c:v>
                </c:pt>
                <c:pt idx="51">
                  <c:v>466671.75</c:v>
                </c:pt>
                <c:pt idx="52">
                  <c:v>468182.16</c:v>
                </c:pt>
                <c:pt idx="53">
                  <c:v>467278.9</c:v>
                </c:pt>
                <c:pt idx="54">
                  <c:v>465121.99</c:v>
                </c:pt>
                <c:pt idx="55">
                  <c:v>464495.65</c:v>
                </c:pt>
                <c:pt idx="56">
                  <c:v>464400.99</c:v>
                </c:pt>
                <c:pt idx="57">
                  <c:v>465270.39</c:v>
                </c:pt>
                <c:pt idx="58">
                  <c:v>466584.47</c:v>
                </c:pt>
                <c:pt idx="59">
                  <c:v>469370.6</c:v>
                </c:pt>
                <c:pt idx="60">
                  <c:v>473326.14</c:v>
                </c:pt>
                <c:pt idx="61">
                  <c:v>474874</c:v>
                </c:pt>
                <c:pt idx="62">
                  <c:v>480476.31</c:v>
                </c:pt>
                <c:pt idx="63">
                  <c:v>486282.56</c:v>
                </c:pt>
                <c:pt idx="64">
                  <c:v>488111.45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B5-449B-AD80-A2318692B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603728"/>
        <c:axId val="641154112"/>
      </c:lineChart>
      <c:lineChart>
        <c:grouping val="standard"/>
        <c:varyColors val="0"/>
        <c:ser>
          <c:idx val="4"/>
          <c:order val="4"/>
          <c:tx>
            <c:strRef>
              <c:f>'Serie Larga'!$G$4</c:f>
              <c:strCache>
                <c:ptCount val="1"/>
                <c:pt idx="0">
                  <c:v>TASA 100.00hab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'Serie Larga'!$B$5:$B$69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'Serie Larga'!$G$5:$G$69</c:f>
              <c:numCache>
                <c:formatCode>General</c:formatCode>
                <c:ptCount val="65"/>
                <c:pt idx="11" formatCode="#,##0">
                  <c:v>1050.6352964788384</c:v>
                </c:pt>
                <c:pt idx="12" formatCode="#,##0">
                  <c:v>1562.3393376338026</c:v>
                </c:pt>
                <c:pt idx="13" formatCode="#,##0">
                  <c:v>1590.133503445343</c:v>
                </c:pt>
                <c:pt idx="14" formatCode="#,##0">
                  <c:v>1209.0355784614928</c:v>
                </c:pt>
                <c:pt idx="15" formatCode="#,##0">
                  <c:v>956.96086872485114</c:v>
                </c:pt>
                <c:pt idx="16" formatCode="#,##0">
                  <c:v>1038.6095418390007</c:v>
                </c:pt>
                <c:pt idx="17" formatCode="#,##0">
                  <c:v>1113.8285762920343</c:v>
                </c:pt>
                <c:pt idx="18" formatCode="#,##0">
                  <c:v>975.69970216174124</c:v>
                </c:pt>
                <c:pt idx="19" formatCode="#,##0">
                  <c:v>1047.5535792892263</c:v>
                </c:pt>
                <c:pt idx="20" formatCode="#,##0">
                  <c:v>805.2118861679163</c:v>
                </c:pt>
                <c:pt idx="21" formatCode="#,##0">
                  <c:v>748.61721237955055</c:v>
                </c:pt>
                <c:pt idx="22" formatCode="#,##0">
                  <c:v>702.96418553538786</c:v>
                </c:pt>
                <c:pt idx="23" formatCode="#,##0">
                  <c:v>661.50433480822903</c:v>
                </c:pt>
                <c:pt idx="24" formatCode="#,##0">
                  <c:v>587.43521634791648</c:v>
                </c:pt>
                <c:pt idx="25" formatCode="#,##0">
                  <c:v>626.82012044992177</c:v>
                </c:pt>
                <c:pt idx="26" formatCode="#,##0">
                  <c:v>610.93874716317521</c:v>
                </c:pt>
                <c:pt idx="27" formatCode="#,##0">
                  <c:v>809.63709039989908</c:v>
                </c:pt>
                <c:pt idx="28" formatCode="#,##0">
                  <c:v>933.61545971610042</c:v>
                </c:pt>
                <c:pt idx="29" formatCode="#,##0">
                  <c:v>1033.4516252902533</c:v>
                </c:pt>
                <c:pt idx="30" formatCode="#,##0">
                  <c:v>770.81885630761121</c:v>
                </c:pt>
                <c:pt idx="31" formatCode="#,##0">
                  <c:v>705.05662653849845</c:v>
                </c:pt>
                <c:pt idx="32" formatCode="#,##0">
                  <c:v>718.65146944012361</c:v>
                </c:pt>
                <c:pt idx="33" formatCode="#,##0">
                  <c:v>643.81311405751126</c:v>
                </c:pt>
                <c:pt idx="34" formatCode="#,##0">
                  <c:v>800.05597781506538</c:v>
                </c:pt>
                <c:pt idx="35" formatCode="#,##0">
                  <c:v>877.22856611067391</c:v>
                </c:pt>
                <c:pt idx="36" formatCode="#,##0">
                  <c:v>809.05841569916925</c:v>
                </c:pt>
                <c:pt idx="37" formatCode="#,##0">
                  <c:v>998.23300846464224</c:v>
                </c:pt>
                <c:pt idx="38" formatCode="#,##0">
                  <c:v>1147.2033705922977</c:v>
                </c:pt>
                <c:pt idx="39" formatCode="#,##0">
                  <c:v>1398.5908145899143</c:v>
                </c:pt>
                <c:pt idx="40" formatCode="#,##0">
                  <c:v>1447.8140968083612</c:v>
                </c:pt>
                <c:pt idx="41" formatCode="#,##0">
                  <c:v>1347.2904396092565</c:v>
                </c:pt>
                <c:pt idx="42" formatCode="#,##0">
                  <c:v>1503.8916155811423</c:v>
                </c:pt>
                <c:pt idx="43" formatCode="#,##0">
                  <c:v>1628.5279496649073</c:v>
                </c:pt>
                <c:pt idx="44" formatCode="#,##0">
                  <c:v>1790.4479078818676</c:v>
                </c:pt>
                <c:pt idx="45" formatCode="#,##0">
                  <c:v>1842.2090461005532</c:v>
                </c:pt>
                <c:pt idx="46" formatCode="#,##0">
                  <c:v>2042.1691276356046</c:v>
                </c:pt>
                <c:pt idx="47" formatCode="#,##0">
                  <c:v>1332.7197601303608</c:v>
                </c:pt>
                <c:pt idx="48" formatCode="#,##0">
                  <c:v>578.56611423720869</c:v>
                </c:pt>
                <c:pt idx="49" formatCode="#,##0">
                  <c:v>256.41840244410429</c:v>
                </c:pt>
                <c:pt idx="50" formatCode="#,##0">
                  <c:v>180.60034950701191</c:v>
                </c:pt>
                <c:pt idx="51" formatCode="#,##0">
                  <c:v>149.69622652324679</c:v>
                </c:pt>
                <c:pt idx="52" formatCode="#,##0">
                  <c:v>80.930038000593612</c:v>
                </c:pt>
                <c:pt idx="53" formatCode="#,##0">
                  <c:v>104.03850890763525</c:v>
                </c:pt>
                <c:pt idx="54" formatCode="#,##0">
                  <c:v>75.066328298087996</c:v>
                </c:pt>
                <c:pt idx="55" formatCode="#,##0">
                  <c:v>101.14841764395426</c:v>
                </c:pt>
                <c:pt idx="56" formatCode="#,##0">
                  <c:v>129.70687250257583</c:v>
                </c:pt>
                <c:pt idx="57" formatCode="#,##0">
                  <c:v>165.67785454819079</c:v>
                </c:pt>
                <c:pt idx="58" formatCode="#,##0">
                  <c:v>194.37423624493974</c:v>
                </c:pt>
                <c:pt idx="59" formatCode="#,##0">
                  <c:v>231.71455561980235</c:v>
                </c:pt>
                <c:pt idx="60" formatCode="#,##0">
                  <c:v>185.26126615360818</c:v>
                </c:pt>
                <c:pt idx="61" formatCode="#,##0">
                  <c:v>216.89964074680861</c:v>
                </c:pt>
                <c:pt idx="62" formatCode="#,##0">
                  <c:v>219.96089671934087</c:v>
                </c:pt>
                <c:pt idx="63" formatCode="#,##0">
                  <c:v>202.44814043917182</c:v>
                </c:pt>
                <c:pt idx="64" formatCode="#,##0">
                  <c:v>245.02600789225494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FB5-449B-AD80-A2318692B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477839"/>
        <c:axId val="982269759"/>
      </c:lineChart>
      <c:catAx>
        <c:axId val="6476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1154112"/>
        <c:crosses val="autoZero"/>
        <c:auto val="1"/>
        <c:lblAlgn val="ctr"/>
        <c:lblOffset val="100"/>
        <c:noMultiLvlLbl val="0"/>
      </c:catAx>
      <c:valAx>
        <c:axId val="641154112"/>
        <c:scaling>
          <c:orientation val="minMax"/>
          <c:max val="1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7603728"/>
        <c:crosses val="autoZero"/>
        <c:crossBetween val="between"/>
      </c:valAx>
      <c:valAx>
        <c:axId val="982269759"/>
        <c:scaling>
          <c:orientation val="minMax"/>
          <c:max val="22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78477839"/>
        <c:crosses val="max"/>
        <c:crossBetween val="between"/>
      </c:valAx>
      <c:catAx>
        <c:axId val="11784778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22697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'REH Sup Res'!$B$6:$C$6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'REH Sup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Sup Res'!$I$6:$T$6</c:f>
              <c:numCache>
                <c:formatCode>#,##0</c:formatCode>
                <c:ptCount val="12"/>
                <c:pt idx="0">
                  <c:v>256302</c:v>
                </c:pt>
                <c:pt idx="1">
                  <c:v>373655</c:v>
                </c:pt>
                <c:pt idx="2">
                  <c:v>450434</c:v>
                </c:pt>
                <c:pt idx="3">
                  <c:v>315738</c:v>
                </c:pt>
                <c:pt idx="4">
                  <c:v>409381</c:v>
                </c:pt>
                <c:pt idx="5">
                  <c:v>371416</c:v>
                </c:pt>
                <c:pt idx="6">
                  <c:v>410678</c:v>
                </c:pt>
                <c:pt idx="7">
                  <c:v>261186</c:v>
                </c:pt>
                <c:pt idx="8">
                  <c:v>335786</c:v>
                </c:pt>
                <c:pt idx="9">
                  <c:v>307979</c:v>
                </c:pt>
                <c:pt idx="10">
                  <c:v>350532</c:v>
                </c:pt>
                <c:pt idx="11">
                  <c:v>289757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624-4526-A03A-9F0AFD02D3D0}"/>
            </c:ext>
          </c:extLst>
        </c:ser>
        <c:ser>
          <c:idx val="1"/>
          <c:order val="1"/>
          <c:tx>
            <c:strRef>
              <c:f>'REH Sup Res'!$B$7:$C$7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'REH Sup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Sup Res'!$I$7:$T$7</c:f>
              <c:numCache>
                <c:formatCode>#,##0</c:formatCode>
                <c:ptCount val="12"/>
                <c:pt idx="0">
                  <c:v>346814</c:v>
                </c:pt>
                <c:pt idx="1">
                  <c:v>329122</c:v>
                </c:pt>
                <c:pt idx="2">
                  <c:v>479928</c:v>
                </c:pt>
                <c:pt idx="3">
                  <c:v>342674</c:v>
                </c:pt>
                <c:pt idx="4">
                  <c:v>445238</c:v>
                </c:pt>
                <c:pt idx="5">
                  <c:v>447516</c:v>
                </c:pt>
                <c:pt idx="6">
                  <c:v>492998</c:v>
                </c:pt>
                <c:pt idx="7">
                  <c:v>296937</c:v>
                </c:pt>
                <c:pt idx="8">
                  <c:v>313700</c:v>
                </c:pt>
                <c:pt idx="9">
                  <c:v>409139</c:v>
                </c:pt>
                <c:pt idx="10">
                  <c:v>376137</c:v>
                </c:pt>
                <c:pt idx="11">
                  <c:v>338598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624-4526-A03A-9F0AFD02D3D0}"/>
            </c:ext>
          </c:extLst>
        </c:ser>
        <c:ser>
          <c:idx val="2"/>
          <c:order val="2"/>
          <c:tx>
            <c:strRef>
              <c:f>'REH Sup Res'!$B$8:$C$8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Sup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Sup Res'!$I$8:$T$8</c:f>
              <c:numCache>
                <c:formatCode>#,##0</c:formatCode>
                <c:ptCount val="12"/>
                <c:pt idx="0">
                  <c:v>333548</c:v>
                </c:pt>
                <c:pt idx="1">
                  <c:v>447337</c:v>
                </c:pt>
                <c:pt idx="2">
                  <c:v>330856</c:v>
                </c:pt>
                <c:pt idx="3">
                  <c:v>513552</c:v>
                </c:pt>
                <c:pt idx="4">
                  <c:v>424682</c:v>
                </c:pt>
                <c:pt idx="5">
                  <c:v>442983</c:v>
                </c:pt>
                <c:pt idx="6">
                  <c:v>533823</c:v>
                </c:pt>
                <c:pt idx="7">
                  <c:v>298669</c:v>
                </c:pt>
                <c:pt idx="8">
                  <c:v>412469</c:v>
                </c:pt>
                <c:pt idx="9">
                  <c:v>451860</c:v>
                </c:pt>
                <c:pt idx="10">
                  <c:v>416278</c:v>
                </c:pt>
                <c:pt idx="11">
                  <c:v>413874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624-4526-A03A-9F0AFD02D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31759"/>
        <c:axId val="260817295"/>
      </c:bar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  <c:max val="1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'REH Sup Res'!$B$6:$C$6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'REH Sup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Sup Res'!$E$6:$H$6</c:f>
              <c:numCache>
                <c:formatCode>#,##0</c:formatCode>
                <c:ptCount val="4"/>
                <c:pt idx="0">
                  <c:v>1080391</c:v>
                </c:pt>
                <c:pt idx="1">
                  <c:v>1096535</c:v>
                </c:pt>
                <c:pt idx="2">
                  <c:v>1007650</c:v>
                </c:pt>
                <c:pt idx="3">
                  <c:v>948268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3E-4E25-809E-FEFE0758CF18}"/>
            </c:ext>
          </c:extLst>
        </c:ser>
        <c:ser>
          <c:idx val="1"/>
          <c:order val="1"/>
          <c:tx>
            <c:strRef>
              <c:f>'REH Sup Res'!$B$7:$C$7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'REH Sup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Sup Res'!$E$7:$H$7</c:f>
              <c:numCache>
                <c:formatCode>#,##0</c:formatCode>
                <c:ptCount val="4"/>
                <c:pt idx="0">
                  <c:v>1155864</c:v>
                </c:pt>
                <c:pt idx="1">
                  <c:v>1235428</c:v>
                </c:pt>
                <c:pt idx="2">
                  <c:v>1103635</c:v>
                </c:pt>
                <c:pt idx="3">
                  <c:v>1123874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23E-4E25-809E-FEFE0758CF18}"/>
            </c:ext>
          </c:extLst>
        </c:ser>
        <c:ser>
          <c:idx val="2"/>
          <c:order val="2"/>
          <c:tx>
            <c:strRef>
              <c:f>'REH Sup Res'!$B$8:$C$8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Sup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Sup Res'!$E$8:$H$8</c:f>
              <c:numCache>
                <c:formatCode>#,##0</c:formatCode>
                <c:ptCount val="4"/>
                <c:pt idx="0">
                  <c:v>1111741</c:v>
                </c:pt>
                <c:pt idx="1">
                  <c:v>1381217</c:v>
                </c:pt>
                <c:pt idx="2">
                  <c:v>1244961</c:v>
                </c:pt>
                <c:pt idx="3">
                  <c:v>1282012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C23E-4E25-809E-FEFE0758C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431759"/>
        <c:axId val="260817295"/>
        <c:axId val="0"/>
      </c:bar3D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'REH Sup No Res'!$B$6:$C$6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'REH Sup No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Sup No Res'!$I$6:$T$6</c:f>
              <c:numCache>
                <c:formatCode>#,##0</c:formatCode>
                <c:ptCount val="12"/>
                <c:pt idx="0">
                  <c:v>300589</c:v>
                </c:pt>
                <c:pt idx="1">
                  <c:v>237759</c:v>
                </c:pt>
                <c:pt idx="2">
                  <c:v>336040</c:v>
                </c:pt>
                <c:pt idx="3">
                  <c:v>368615</c:v>
                </c:pt>
                <c:pt idx="4">
                  <c:v>431112</c:v>
                </c:pt>
                <c:pt idx="5">
                  <c:v>418843</c:v>
                </c:pt>
                <c:pt idx="6">
                  <c:v>490585</c:v>
                </c:pt>
                <c:pt idx="7">
                  <c:v>228407</c:v>
                </c:pt>
                <c:pt idx="8">
                  <c:v>241878</c:v>
                </c:pt>
                <c:pt idx="9">
                  <c:v>295734</c:v>
                </c:pt>
                <c:pt idx="10">
                  <c:v>314579</c:v>
                </c:pt>
                <c:pt idx="11">
                  <c:v>325863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7B6-463F-B09F-E29F2FE9A741}"/>
            </c:ext>
          </c:extLst>
        </c:ser>
        <c:ser>
          <c:idx val="1"/>
          <c:order val="1"/>
          <c:tx>
            <c:strRef>
              <c:f>'REH Sup No Res'!$B$7:$C$7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'REH Sup No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Sup No Res'!$I$7:$T$7</c:f>
              <c:numCache>
                <c:formatCode>#,##0</c:formatCode>
                <c:ptCount val="12"/>
                <c:pt idx="0">
                  <c:v>283736</c:v>
                </c:pt>
                <c:pt idx="1">
                  <c:v>393807</c:v>
                </c:pt>
                <c:pt idx="2">
                  <c:v>430534</c:v>
                </c:pt>
                <c:pt idx="3">
                  <c:v>289129</c:v>
                </c:pt>
                <c:pt idx="4">
                  <c:v>327468</c:v>
                </c:pt>
                <c:pt idx="5">
                  <c:v>518559</c:v>
                </c:pt>
                <c:pt idx="6">
                  <c:v>408258</c:v>
                </c:pt>
                <c:pt idx="7">
                  <c:v>319266</c:v>
                </c:pt>
                <c:pt idx="8">
                  <c:v>400718</c:v>
                </c:pt>
                <c:pt idx="9">
                  <c:v>435918</c:v>
                </c:pt>
                <c:pt idx="10">
                  <c:v>298316</c:v>
                </c:pt>
                <c:pt idx="11">
                  <c:v>354623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7B6-463F-B09F-E29F2FE9A741}"/>
            </c:ext>
          </c:extLst>
        </c:ser>
        <c:ser>
          <c:idx val="2"/>
          <c:order val="2"/>
          <c:tx>
            <c:strRef>
              <c:f>'REH Sup No Res'!$B$8:$C$8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Sup No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Sup No Res'!$I$8:$T$8</c:f>
              <c:numCache>
                <c:formatCode>#,##0</c:formatCode>
                <c:ptCount val="12"/>
                <c:pt idx="0">
                  <c:v>325452</c:v>
                </c:pt>
                <c:pt idx="1">
                  <c:v>413093</c:v>
                </c:pt>
                <c:pt idx="2">
                  <c:v>346670</c:v>
                </c:pt>
                <c:pt idx="3">
                  <c:v>419803</c:v>
                </c:pt>
                <c:pt idx="4">
                  <c:v>486136</c:v>
                </c:pt>
                <c:pt idx="5">
                  <c:v>442721</c:v>
                </c:pt>
                <c:pt idx="6">
                  <c:v>448113</c:v>
                </c:pt>
                <c:pt idx="7">
                  <c:v>207055</c:v>
                </c:pt>
                <c:pt idx="8">
                  <c:v>308191</c:v>
                </c:pt>
                <c:pt idx="9">
                  <c:v>446807</c:v>
                </c:pt>
                <c:pt idx="10">
                  <c:v>407841</c:v>
                </c:pt>
                <c:pt idx="11">
                  <c:v>579641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7B6-463F-B09F-E29F2FE9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31759"/>
        <c:axId val="260817295"/>
      </c:bar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  <c:max val="1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'REH Sup No Res'!$B$6:$C$6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'REH Sup No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Sup No Res'!$E$6:$H$6</c:f>
              <c:numCache>
                <c:formatCode>#,##0</c:formatCode>
                <c:ptCount val="4"/>
                <c:pt idx="0">
                  <c:v>874388</c:v>
                </c:pt>
                <c:pt idx="1">
                  <c:v>1218570</c:v>
                </c:pt>
                <c:pt idx="2">
                  <c:v>960870</c:v>
                </c:pt>
                <c:pt idx="3">
                  <c:v>936176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D55-45A0-9DD8-14C6CF9CEA40}"/>
            </c:ext>
          </c:extLst>
        </c:ser>
        <c:ser>
          <c:idx val="1"/>
          <c:order val="1"/>
          <c:tx>
            <c:strRef>
              <c:f>'REH Sup No Res'!$B$7:$C$7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'REH Sup No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Sup No Res'!$E$7:$H$7</c:f>
              <c:numCache>
                <c:formatCode>#,##0</c:formatCode>
                <c:ptCount val="4"/>
                <c:pt idx="0">
                  <c:v>1108077</c:v>
                </c:pt>
                <c:pt idx="1">
                  <c:v>1135156</c:v>
                </c:pt>
                <c:pt idx="2">
                  <c:v>1128242</c:v>
                </c:pt>
                <c:pt idx="3">
                  <c:v>1088857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D55-45A0-9DD8-14C6CF9CEA40}"/>
            </c:ext>
          </c:extLst>
        </c:ser>
        <c:ser>
          <c:idx val="2"/>
          <c:order val="2"/>
          <c:tx>
            <c:strRef>
              <c:f>'REH Sup No Res'!$B$8:$C$8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4.1666666666666666E-3"/>
                  <c:y val="-0.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55-45A0-9DD8-14C6CF9CE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Sup No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Sup No Res'!$E$8:$H$8</c:f>
              <c:numCache>
                <c:formatCode>#,##0</c:formatCode>
                <c:ptCount val="4"/>
                <c:pt idx="0">
                  <c:v>1085215</c:v>
                </c:pt>
                <c:pt idx="1">
                  <c:v>1348660</c:v>
                </c:pt>
                <c:pt idx="2">
                  <c:v>963359</c:v>
                </c:pt>
                <c:pt idx="3">
                  <c:v>1434289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D55-45A0-9DD8-14C6CF9CE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431759"/>
        <c:axId val="260817295"/>
        <c:axId val="0"/>
      </c:bar3D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 Total'!$B$3:$C$3</c:f>
              <c:strCache>
                <c:ptCount val="2"/>
                <c:pt idx="0">
                  <c:v>2019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 Total'!$D$3</c:f>
              <c:numCache>
                <c:formatCode>#,##0</c:formatCode>
                <c:ptCount val="1"/>
                <c:pt idx="0">
                  <c:v>26469493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3F3-4BFE-8CA0-6A87B1618E16}"/>
            </c:ext>
          </c:extLst>
        </c:ser>
        <c:ser>
          <c:idx val="1"/>
          <c:order val="1"/>
          <c:tx>
            <c:strRef>
              <c:f>'ON Total'!$B$4:$C$4</c:f>
              <c:strCache>
                <c:ptCount val="2"/>
                <c:pt idx="0">
                  <c:v>2020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 Total'!$D$4</c:f>
              <c:numCache>
                <c:formatCode>#,##0</c:formatCode>
                <c:ptCount val="1"/>
                <c:pt idx="0">
                  <c:v>20906559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3F3-4BFE-8CA0-6A87B1618E16}"/>
            </c:ext>
          </c:extLst>
        </c:ser>
        <c:ser>
          <c:idx val="2"/>
          <c:order val="2"/>
          <c:tx>
            <c:strRef>
              <c:f>'ON Total'!$B$5:$C$5</c:f>
              <c:strCache>
                <c:ptCount val="2"/>
                <c:pt idx="0">
                  <c:v>2021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77501344287772E-17"/>
                  <c:y val="-5.26790522144810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F3-4BFE-8CA0-6A87B1618E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 Total'!$D$5</c:f>
              <c:numCache>
                <c:formatCode>#,##0</c:formatCode>
                <c:ptCount val="1"/>
                <c:pt idx="0">
                  <c:v>26116339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3F3-4BFE-8CA0-6A87B1618E16}"/>
            </c:ext>
          </c:extLst>
        </c:ser>
        <c:ser>
          <c:idx val="3"/>
          <c:order val="3"/>
          <c:tx>
            <c:strRef>
              <c:f>'ON Total'!$B$6:$C$6</c:f>
              <c:strCache>
                <c:ptCount val="2"/>
                <c:pt idx="0">
                  <c:v>2022</c:v>
                </c:pt>
                <c:pt idx="1">
                  <c:v>TOTAL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33216435804826E-3"/>
                  <c:y val="-1.9156018987084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F3-4BFE-8CA0-6A87B1618E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 Total'!$D$6</c:f>
              <c:numCache>
                <c:formatCode>#,##0</c:formatCode>
                <c:ptCount val="1"/>
                <c:pt idx="0">
                  <c:v>25207888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3F3-4BFE-8CA0-6A87B1618E16}"/>
            </c:ext>
          </c:extLst>
        </c:ser>
        <c:ser>
          <c:idx val="4"/>
          <c:order val="4"/>
          <c:tx>
            <c:strRef>
              <c:f>'ON Total'!$B$7:$C$7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 Total'!$D$7</c:f>
              <c:numCache>
                <c:formatCode>#,##0</c:formatCode>
                <c:ptCount val="1"/>
                <c:pt idx="0">
                  <c:v>23933229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F3F3-4BFE-8CA0-6A87B1618E16}"/>
            </c:ext>
          </c:extLst>
        </c:ser>
        <c:ser>
          <c:idx val="5"/>
          <c:order val="5"/>
          <c:tx>
            <c:strRef>
              <c:f>'ON Total'!$B$8:$C$8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 Total'!$D$8</c:f>
              <c:numCache>
                <c:formatCode>#,##0</c:formatCode>
                <c:ptCount val="1"/>
                <c:pt idx="0">
                  <c:v>25466025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F3F3-4BFE-8CA0-6A87B1618E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2"/>
        <c:axId val="367431759"/>
        <c:axId val="260817295"/>
      </c:barChart>
      <c:catAx>
        <c:axId val="3674317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 vvdas totales'!$B$6:$C$6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'ON vvdas totales'!$I$2:$T$2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vvdas totales'!$I$6:$T$6</c:f>
              <c:numCache>
                <c:formatCode>#,##0</c:formatCode>
                <c:ptCount val="12"/>
                <c:pt idx="0">
                  <c:v>8074</c:v>
                </c:pt>
                <c:pt idx="1">
                  <c:v>8974</c:v>
                </c:pt>
                <c:pt idx="2">
                  <c:v>10359</c:v>
                </c:pt>
                <c:pt idx="3">
                  <c:v>6719</c:v>
                </c:pt>
                <c:pt idx="4">
                  <c:v>9363</c:v>
                </c:pt>
                <c:pt idx="5">
                  <c:v>9891</c:v>
                </c:pt>
                <c:pt idx="6">
                  <c:v>9855</c:v>
                </c:pt>
                <c:pt idx="7">
                  <c:v>6925</c:v>
                </c:pt>
                <c:pt idx="8">
                  <c:v>9480</c:v>
                </c:pt>
                <c:pt idx="9">
                  <c:v>9632</c:v>
                </c:pt>
                <c:pt idx="10">
                  <c:v>9495</c:v>
                </c:pt>
                <c:pt idx="11">
                  <c:v>6919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996-4F5E-A478-181D7B018E4D}"/>
            </c:ext>
          </c:extLst>
        </c:ser>
        <c:ser>
          <c:idx val="1"/>
          <c:order val="1"/>
          <c:tx>
            <c:strRef>
              <c:f>'ON vvdas totales'!$B$7:$C$7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'ON vvdas totales'!$I$2:$T$2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vvdas totales'!$I$7:$T$7</c:f>
              <c:numCache>
                <c:formatCode>#,##0</c:formatCode>
                <c:ptCount val="12"/>
                <c:pt idx="0">
                  <c:v>6883</c:v>
                </c:pt>
                <c:pt idx="1">
                  <c:v>8825</c:v>
                </c:pt>
                <c:pt idx="2">
                  <c:v>8695</c:v>
                </c:pt>
                <c:pt idx="3">
                  <c:v>7022</c:v>
                </c:pt>
                <c:pt idx="4">
                  <c:v>8366</c:v>
                </c:pt>
                <c:pt idx="5">
                  <c:v>10980</c:v>
                </c:pt>
                <c:pt idx="6">
                  <c:v>10043</c:v>
                </c:pt>
                <c:pt idx="7">
                  <c:v>5453</c:v>
                </c:pt>
                <c:pt idx="8">
                  <c:v>6614</c:v>
                </c:pt>
                <c:pt idx="9">
                  <c:v>8399</c:v>
                </c:pt>
                <c:pt idx="10">
                  <c:v>9249</c:v>
                </c:pt>
                <c:pt idx="11">
                  <c:v>7918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996-4F5E-A478-181D7B018E4D}"/>
            </c:ext>
          </c:extLst>
        </c:ser>
        <c:ser>
          <c:idx val="2"/>
          <c:order val="2"/>
          <c:tx>
            <c:strRef>
              <c:f>'ON vvdas totales'!$B$8:$C$8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vvdas totales'!$I$2:$T$2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vvdas totales'!$I$8:$T$8</c:f>
              <c:numCache>
                <c:formatCode>#,##0</c:formatCode>
                <c:ptCount val="12"/>
                <c:pt idx="0">
                  <c:v>8519</c:v>
                </c:pt>
                <c:pt idx="1">
                  <c:v>8952</c:v>
                </c:pt>
                <c:pt idx="2">
                  <c:v>11988</c:v>
                </c:pt>
                <c:pt idx="3">
                  <c:v>10671</c:v>
                </c:pt>
                <c:pt idx="4">
                  <c:v>9606</c:v>
                </c:pt>
                <c:pt idx="5">
                  <c:v>12493</c:v>
                </c:pt>
                <c:pt idx="6">
                  <c:v>10871</c:v>
                </c:pt>
                <c:pt idx="7">
                  <c:v>6516</c:v>
                </c:pt>
                <c:pt idx="8">
                  <c:v>7554</c:v>
                </c:pt>
                <c:pt idx="9">
                  <c:v>11222</c:v>
                </c:pt>
                <c:pt idx="10">
                  <c:v>11588</c:v>
                </c:pt>
                <c:pt idx="11">
                  <c:v>9621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996-4F5E-A478-181D7B018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31759"/>
        <c:axId val="260817295"/>
      </c:bar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'ON vvdas totales'!$B$6:$C$6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 vvdas totales'!$E$2:$H$2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vvdas totales'!$E$6:$H$6</c:f>
              <c:numCache>
                <c:formatCode>#,##0</c:formatCode>
                <c:ptCount val="4"/>
                <c:pt idx="0">
                  <c:v>27407</c:v>
                </c:pt>
                <c:pt idx="1">
                  <c:v>25973</c:v>
                </c:pt>
                <c:pt idx="2">
                  <c:v>26260</c:v>
                </c:pt>
                <c:pt idx="3">
                  <c:v>26046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BD1-49D7-BD92-8E3F95D8ADB4}"/>
            </c:ext>
          </c:extLst>
        </c:ser>
        <c:ser>
          <c:idx val="1"/>
          <c:order val="1"/>
          <c:tx>
            <c:strRef>
              <c:f>'ON vvdas totales'!$B$7:$C$7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 vvdas totales'!$E$2:$H$2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vvdas totales'!$E$7:$H$7</c:f>
              <c:numCache>
                <c:formatCode>#,##0</c:formatCode>
                <c:ptCount val="4"/>
                <c:pt idx="0">
                  <c:v>24403</c:v>
                </c:pt>
                <c:pt idx="1">
                  <c:v>26368</c:v>
                </c:pt>
                <c:pt idx="2">
                  <c:v>22110</c:v>
                </c:pt>
                <c:pt idx="3">
                  <c:v>25566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BD1-49D7-BD92-8E3F95D8ADB4}"/>
            </c:ext>
          </c:extLst>
        </c:ser>
        <c:ser>
          <c:idx val="2"/>
          <c:order val="2"/>
          <c:tx>
            <c:strRef>
              <c:f>'ON vvdas totales'!$B$8:$C$8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vvdas totales'!$E$2:$H$2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vvdas totales'!$E$8:$H$8</c:f>
              <c:numCache>
                <c:formatCode>#,##0</c:formatCode>
                <c:ptCount val="4"/>
                <c:pt idx="0">
                  <c:v>29459</c:v>
                </c:pt>
                <c:pt idx="1">
                  <c:v>32770</c:v>
                </c:pt>
                <c:pt idx="2">
                  <c:v>24941</c:v>
                </c:pt>
                <c:pt idx="3">
                  <c:v>32431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BD1-49D7-BD92-8E3F95D8A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431759"/>
        <c:axId val="260817295"/>
        <c:axId val="0"/>
      </c:bar3D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 Total'!$B$6:$C$6</c:f>
              <c:strCache>
                <c:ptCount val="2"/>
                <c:pt idx="0">
                  <c:v>2022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'ON Total'!$I$2:$T$2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Total'!$I$6:$T$6</c:f>
              <c:numCache>
                <c:formatCode>#,##0</c:formatCode>
                <c:ptCount val="12"/>
                <c:pt idx="0">
                  <c:v>1847757</c:v>
                </c:pt>
                <c:pt idx="1">
                  <c:v>2018328</c:v>
                </c:pt>
                <c:pt idx="2">
                  <c:v>2583872</c:v>
                </c:pt>
                <c:pt idx="3">
                  <c:v>1833343</c:v>
                </c:pt>
                <c:pt idx="4">
                  <c:v>2156395</c:v>
                </c:pt>
                <c:pt idx="5">
                  <c:v>2291140</c:v>
                </c:pt>
                <c:pt idx="6">
                  <c:v>2581351</c:v>
                </c:pt>
                <c:pt idx="7">
                  <c:v>1484370</c:v>
                </c:pt>
                <c:pt idx="8">
                  <c:v>2276615</c:v>
                </c:pt>
                <c:pt idx="9">
                  <c:v>2265045</c:v>
                </c:pt>
                <c:pt idx="10">
                  <c:v>2150510</c:v>
                </c:pt>
                <c:pt idx="11">
                  <c:v>1719162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48F-474E-9904-302F7307C40A}"/>
            </c:ext>
          </c:extLst>
        </c:ser>
        <c:ser>
          <c:idx val="1"/>
          <c:order val="1"/>
          <c:tx>
            <c:strRef>
              <c:f>'ON Total'!$B$7:$C$7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'ON Total'!$I$2:$T$2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Total'!$I$7:$T$7</c:f>
              <c:numCache>
                <c:formatCode>#,##0</c:formatCode>
                <c:ptCount val="12"/>
                <c:pt idx="0">
                  <c:v>1527670</c:v>
                </c:pt>
                <c:pt idx="1">
                  <c:v>1861060</c:v>
                </c:pt>
                <c:pt idx="2">
                  <c:v>2207567</c:v>
                </c:pt>
                <c:pt idx="3">
                  <c:v>1768991</c:v>
                </c:pt>
                <c:pt idx="4">
                  <c:v>2326096</c:v>
                </c:pt>
                <c:pt idx="5">
                  <c:v>2503284</c:v>
                </c:pt>
                <c:pt idx="6">
                  <c:v>2197832</c:v>
                </c:pt>
                <c:pt idx="7">
                  <c:v>1418991</c:v>
                </c:pt>
                <c:pt idx="8">
                  <c:v>1633895</c:v>
                </c:pt>
                <c:pt idx="9">
                  <c:v>2243930</c:v>
                </c:pt>
                <c:pt idx="10">
                  <c:v>2315938</c:v>
                </c:pt>
                <c:pt idx="11">
                  <c:v>1927975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48F-474E-9904-302F7307C40A}"/>
            </c:ext>
          </c:extLst>
        </c:ser>
        <c:ser>
          <c:idx val="2"/>
          <c:order val="2"/>
          <c:tx>
            <c:strRef>
              <c:f>'ON Total'!$B$8:$C$8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Total'!$I$2:$T$2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Total'!$I$8:$T$8</c:f>
              <c:numCache>
                <c:formatCode>#,##0</c:formatCode>
                <c:ptCount val="12"/>
                <c:pt idx="0">
                  <c:v>1741342</c:v>
                </c:pt>
                <c:pt idx="1">
                  <c:v>2158962</c:v>
                </c:pt>
                <c:pt idx="2">
                  <c:v>2431076</c:v>
                </c:pt>
                <c:pt idx="3">
                  <c:v>2208125</c:v>
                </c:pt>
                <c:pt idx="4">
                  <c:v>2177933</c:v>
                </c:pt>
                <c:pt idx="5">
                  <c:v>2449519</c:v>
                </c:pt>
                <c:pt idx="6">
                  <c:v>2452626</c:v>
                </c:pt>
                <c:pt idx="7">
                  <c:v>1460352</c:v>
                </c:pt>
                <c:pt idx="8">
                  <c:v>1556308</c:v>
                </c:pt>
                <c:pt idx="9">
                  <c:v>2262797</c:v>
                </c:pt>
                <c:pt idx="10">
                  <c:v>2460402</c:v>
                </c:pt>
                <c:pt idx="11">
                  <c:v>2106583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48F-474E-9904-302F7307C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31759"/>
        <c:axId val="260817295"/>
      </c:bar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u="none"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'ON Total'!$B$6:$C$6</c:f>
              <c:strCache>
                <c:ptCount val="2"/>
                <c:pt idx="0">
                  <c:v>2022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 Total'!$E$2:$H$2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Total'!$E$6:$H$6</c:f>
              <c:numCache>
                <c:formatCode>#,##0</c:formatCode>
                <c:ptCount val="4"/>
                <c:pt idx="0">
                  <c:v>6449957</c:v>
                </c:pt>
                <c:pt idx="1">
                  <c:v>6280878</c:v>
                </c:pt>
                <c:pt idx="2">
                  <c:v>6342336</c:v>
                </c:pt>
                <c:pt idx="3">
                  <c:v>6134717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FDA-42F2-BDEB-AE3C89FA1C41}"/>
            </c:ext>
          </c:extLst>
        </c:ser>
        <c:ser>
          <c:idx val="1"/>
          <c:order val="1"/>
          <c:tx>
            <c:strRef>
              <c:f>'ON Total'!$B$7:$C$7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 Total'!$E$2:$H$2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Total'!$E$7:$H$7</c:f>
              <c:numCache>
                <c:formatCode>#,##0</c:formatCode>
                <c:ptCount val="4"/>
                <c:pt idx="0">
                  <c:v>5596297</c:v>
                </c:pt>
                <c:pt idx="1">
                  <c:v>6598371</c:v>
                </c:pt>
                <c:pt idx="2">
                  <c:v>5250718</c:v>
                </c:pt>
                <c:pt idx="3">
                  <c:v>6487843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FDA-42F2-BDEB-AE3C89FA1C41}"/>
            </c:ext>
          </c:extLst>
        </c:ser>
        <c:ser>
          <c:idx val="2"/>
          <c:order val="2"/>
          <c:tx>
            <c:strRef>
              <c:f>'ON Total'!$B$8:$C$8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Total'!$E$2:$H$2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Total'!$E$8:$H$8</c:f>
              <c:numCache>
                <c:formatCode>#,##0</c:formatCode>
                <c:ptCount val="4"/>
                <c:pt idx="0">
                  <c:v>6331380</c:v>
                </c:pt>
                <c:pt idx="1">
                  <c:v>6835577</c:v>
                </c:pt>
                <c:pt idx="2">
                  <c:v>5469286</c:v>
                </c:pt>
                <c:pt idx="3">
                  <c:v>6829782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6FDA-42F2-BDEB-AE3C89FA1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431759"/>
        <c:axId val="260817295"/>
        <c:axId val="0"/>
      </c:bar3D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 Sup Res'!$B$6:$C$6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'ON Sup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Sup Res'!$I$6:$T$6</c:f>
              <c:numCache>
                <c:formatCode>#,##0</c:formatCode>
                <c:ptCount val="12"/>
                <c:pt idx="0">
                  <c:v>1427756</c:v>
                </c:pt>
                <c:pt idx="1">
                  <c:v>1555681</c:v>
                </c:pt>
                <c:pt idx="2">
                  <c:v>1864027</c:v>
                </c:pt>
                <c:pt idx="3">
                  <c:v>1259068</c:v>
                </c:pt>
                <c:pt idx="4">
                  <c:v>1617315</c:v>
                </c:pt>
                <c:pt idx="5">
                  <c:v>1640850</c:v>
                </c:pt>
                <c:pt idx="6">
                  <c:v>1726178</c:v>
                </c:pt>
                <c:pt idx="7">
                  <c:v>1193144</c:v>
                </c:pt>
                <c:pt idx="8">
                  <c:v>1702119</c:v>
                </c:pt>
                <c:pt idx="9">
                  <c:v>1665990</c:v>
                </c:pt>
                <c:pt idx="10">
                  <c:v>1655066</c:v>
                </c:pt>
                <c:pt idx="11">
                  <c:v>1252146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91B-4663-90EC-90B57910AA46}"/>
            </c:ext>
          </c:extLst>
        </c:ser>
        <c:ser>
          <c:idx val="1"/>
          <c:order val="1"/>
          <c:tx>
            <c:strRef>
              <c:f>'ON Sup Res'!$B$7:$C$7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'ON Sup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Sup Res'!$I$7:$T$7</c:f>
              <c:numCache>
                <c:formatCode>#,##0</c:formatCode>
                <c:ptCount val="12"/>
                <c:pt idx="0">
                  <c:v>1179432</c:v>
                </c:pt>
                <c:pt idx="1">
                  <c:v>1490835</c:v>
                </c:pt>
                <c:pt idx="2">
                  <c:v>1567788</c:v>
                </c:pt>
                <c:pt idx="3">
                  <c:v>1236126</c:v>
                </c:pt>
                <c:pt idx="4">
                  <c:v>1610834</c:v>
                </c:pt>
                <c:pt idx="5">
                  <c:v>1890525</c:v>
                </c:pt>
                <c:pt idx="6">
                  <c:v>1749140</c:v>
                </c:pt>
                <c:pt idx="7">
                  <c:v>954657</c:v>
                </c:pt>
                <c:pt idx="8">
                  <c:v>1114149</c:v>
                </c:pt>
                <c:pt idx="9">
                  <c:v>1494894</c:v>
                </c:pt>
                <c:pt idx="10">
                  <c:v>1523074</c:v>
                </c:pt>
                <c:pt idx="11">
                  <c:v>1405675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91B-4663-90EC-90B57910AA46}"/>
            </c:ext>
          </c:extLst>
        </c:ser>
        <c:ser>
          <c:idx val="2"/>
          <c:order val="2"/>
          <c:tx>
            <c:strRef>
              <c:f>'ON Sup Res'!$B$8:$C$8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Sup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Sup Res'!$I$8:$T$8</c:f>
              <c:numCache>
                <c:formatCode>#,##0</c:formatCode>
                <c:ptCount val="12"/>
                <c:pt idx="0">
                  <c:v>1303515</c:v>
                </c:pt>
                <c:pt idx="1">
                  <c:v>1595813</c:v>
                </c:pt>
                <c:pt idx="2">
                  <c:v>1792527</c:v>
                </c:pt>
                <c:pt idx="3">
                  <c:v>1778041</c:v>
                </c:pt>
                <c:pt idx="4">
                  <c:v>1527858</c:v>
                </c:pt>
                <c:pt idx="5">
                  <c:v>1969499</c:v>
                </c:pt>
                <c:pt idx="6">
                  <c:v>1820426</c:v>
                </c:pt>
                <c:pt idx="7">
                  <c:v>1121220</c:v>
                </c:pt>
                <c:pt idx="8">
                  <c:v>1243646</c:v>
                </c:pt>
                <c:pt idx="9">
                  <c:v>1819175</c:v>
                </c:pt>
                <c:pt idx="10">
                  <c:v>1877917</c:v>
                </c:pt>
                <c:pt idx="11">
                  <c:v>1549819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91B-4663-90EC-90B57910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31759"/>
        <c:axId val="260817295"/>
      </c:bar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'ON+REH Total'!$B$3:$C$3</c:f>
              <c:strCache>
                <c:ptCount val="2"/>
                <c:pt idx="0">
                  <c:v>2019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'ON+REH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'ON+REH Total'!$D$3</c:f>
              <c:numCache>
                <c:formatCode>#,##0</c:formatCode>
                <c:ptCount val="1"/>
                <c:pt idx="0">
                  <c:v>33565556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700-4684-BD20-41F661865D89}"/>
            </c:ext>
          </c:extLst>
        </c:ser>
        <c:ser>
          <c:idx val="1"/>
          <c:order val="1"/>
          <c:tx>
            <c:strRef>
              <c:f>'ON+REH Total'!$B$4:$C$4</c:f>
              <c:strCache>
                <c:ptCount val="2"/>
                <c:pt idx="0">
                  <c:v>2020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'ON+REH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'ON+REH Total'!$D$4</c:f>
              <c:numCache>
                <c:formatCode>#,##0</c:formatCode>
                <c:ptCount val="1"/>
                <c:pt idx="0">
                  <c:v>26781460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700-4684-BD20-41F661865D89}"/>
            </c:ext>
          </c:extLst>
        </c:ser>
        <c:ser>
          <c:idx val="2"/>
          <c:order val="2"/>
          <c:tx>
            <c:strRef>
              <c:f>'ON+REH Total'!$B$5:$C$5</c:f>
              <c:strCache>
                <c:ptCount val="2"/>
                <c:pt idx="0">
                  <c:v>2021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940235992992144E-3"/>
                  <c:y val="-0.103645317858006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00-4684-BD20-41F661865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'ON+REH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'ON+REH Total'!$D$5</c:f>
              <c:numCache>
                <c:formatCode>#,##0</c:formatCode>
                <c:ptCount val="1"/>
                <c:pt idx="0">
                  <c:v>34025880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700-4684-BD20-41F661865D89}"/>
            </c:ext>
          </c:extLst>
        </c:ser>
        <c:ser>
          <c:idx val="3"/>
          <c:order val="3"/>
          <c:tx>
            <c:strRef>
              <c:f>'ON+REH Total'!$B$6:$C$6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470117996496072E-3"/>
                  <c:y val="-3.7689206493820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00-4684-BD20-41F661865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'ON+REH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'ON+REH Total'!$D$6</c:f>
              <c:numCache>
                <c:formatCode>#,##0</c:formatCode>
                <c:ptCount val="1"/>
                <c:pt idx="0">
                  <c:v>33330736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700-4684-BD20-41F661865D89}"/>
            </c:ext>
          </c:extLst>
        </c:ser>
        <c:ser>
          <c:idx val="4"/>
          <c:order val="4"/>
          <c:tx>
            <c:strRef>
              <c:f>'ON+REH Total'!$B$7:$C$7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'ON+REH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'ON+REH Total'!$D$7</c:f>
              <c:numCache>
                <c:formatCode>#,##0</c:formatCode>
                <c:ptCount val="1"/>
                <c:pt idx="0">
                  <c:v>33012362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700-4684-BD20-41F661865D89}"/>
            </c:ext>
          </c:extLst>
        </c:ser>
        <c:ser>
          <c:idx val="5"/>
          <c:order val="5"/>
          <c:tx>
            <c:strRef>
              <c:f>'ON+REH Total'!$B$8:$C$8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'ON+REH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'ON+REH Total'!$D$8</c:f>
              <c:numCache>
                <c:formatCode>#,##0</c:formatCode>
                <c:ptCount val="1"/>
                <c:pt idx="0">
                  <c:v>35317479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2700-4684-BD20-41F661865D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6"/>
        <c:axId val="367431759"/>
        <c:axId val="260817295"/>
      </c:barChart>
      <c:catAx>
        <c:axId val="3674317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>
              <a:lumMod val="95000"/>
              <a:lumOff val="5000"/>
            </a:schemeClr>
          </a:solidFill>
        </a:defRPr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'ON Sup Res'!$B$6:$C$6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 Sup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Sup Res'!$E$6:$H$6</c:f>
              <c:numCache>
                <c:formatCode>#,##0</c:formatCode>
                <c:ptCount val="4"/>
                <c:pt idx="0">
                  <c:v>4847464</c:v>
                </c:pt>
                <c:pt idx="1">
                  <c:v>4517233</c:v>
                </c:pt>
                <c:pt idx="2">
                  <c:v>4621441</c:v>
                </c:pt>
                <c:pt idx="3">
                  <c:v>4573202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C61-4F2A-9CBB-9B9257A0B68A}"/>
            </c:ext>
          </c:extLst>
        </c:ser>
        <c:ser>
          <c:idx val="1"/>
          <c:order val="1"/>
          <c:tx>
            <c:strRef>
              <c:f>'ON Sup Res'!$B$7:$C$7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 Sup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Sup Res'!$E$7:$H$7</c:f>
              <c:numCache>
                <c:formatCode>#,##0</c:formatCode>
                <c:ptCount val="4"/>
                <c:pt idx="0">
                  <c:v>4238055</c:v>
                </c:pt>
                <c:pt idx="1">
                  <c:v>4737485</c:v>
                </c:pt>
                <c:pt idx="2">
                  <c:v>3817946</c:v>
                </c:pt>
                <c:pt idx="3">
                  <c:v>4423643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C61-4F2A-9CBB-9B9257A0B68A}"/>
            </c:ext>
          </c:extLst>
        </c:ser>
        <c:ser>
          <c:idx val="2"/>
          <c:order val="2"/>
          <c:tx>
            <c:strRef>
              <c:f>'ON Sup Res'!$B$8:$C$8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Sup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Sup Res'!$E$8:$H$8</c:f>
              <c:numCache>
                <c:formatCode>#,##0</c:formatCode>
                <c:ptCount val="4"/>
                <c:pt idx="0">
                  <c:v>4691855</c:v>
                </c:pt>
                <c:pt idx="1">
                  <c:v>5275398</c:v>
                </c:pt>
                <c:pt idx="2">
                  <c:v>4185292</c:v>
                </c:pt>
                <c:pt idx="3">
                  <c:v>5246911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C61-4F2A-9CBB-9B9257A0B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431759"/>
        <c:axId val="260817295"/>
        <c:axId val="0"/>
      </c:bar3D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 Sup No Res'!$B$6:$C$6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'ON Sup No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Sup No Res'!$I$6:$T$6</c:f>
              <c:numCache>
                <c:formatCode>#,##0</c:formatCode>
                <c:ptCount val="12"/>
                <c:pt idx="0">
                  <c:v>420001</c:v>
                </c:pt>
                <c:pt idx="1">
                  <c:v>462647</c:v>
                </c:pt>
                <c:pt idx="2">
                  <c:v>719845</c:v>
                </c:pt>
                <c:pt idx="3">
                  <c:v>574275</c:v>
                </c:pt>
                <c:pt idx="4">
                  <c:v>539080</c:v>
                </c:pt>
                <c:pt idx="5">
                  <c:v>650290</c:v>
                </c:pt>
                <c:pt idx="6">
                  <c:v>855173</c:v>
                </c:pt>
                <c:pt idx="7">
                  <c:v>291226</c:v>
                </c:pt>
                <c:pt idx="8">
                  <c:v>574496</c:v>
                </c:pt>
                <c:pt idx="9">
                  <c:v>599055</c:v>
                </c:pt>
                <c:pt idx="10">
                  <c:v>495444</c:v>
                </c:pt>
                <c:pt idx="11">
                  <c:v>467016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DB0-410E-9D7F-774FAA47E6CC}"/>
            </c:ext>
          </c:extLst>
        </c:ser>
        <c:ser>
          <c:idx val="1"/>
          <c:order val="1"/>
          <c:tx>
            <c:strRef>
              <c:f>'ON Sup No Res'!$B$7:$C$7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'ON Sup No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Sup No Res'!$I$7:$T$7</c:f>
              <c:numCache>
                <c:formatCode>#,##0</c:formatCode>
                <c:ptCount val="12"/>
                <c:pt idx="0">
                  <c:v>348238</c:v>
                </c:pt>
                <c:pt idx="1">
                  <c:v>370225</c:v>
                </c:pt>
                <c:pt idx="2">
                  <c:v>639779</c:v>
                </c:pt>
                <c:pt idx="3">
                  <c:v>532865</c:v>
                </c:pt>
                <c:pt idx="4">
                  <c:v>715262</c:v>
                </c:pt>
                <c:pt idx="5">
                  <c:v>612759</c:v>
                </c:pt>
                <c:pt idx="6">
                  <c:v>448692</c:v>
                </c:pt>
                <c:pt idx="7">
                  <c:v>464334</c:v>
                </c:pt>
                <c:pt idx="8">
                  <c:v>519746</c:v>
                </c:pt>
                <c:pt idx="9">
                  <c:v>749036</c:v>
                </c:pt>
                <c:pt idx="10">
                  <c:v>792864</c:v>
                </c:pt>
                <c:pt idx="11">
                  <c:v>522300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DB0-410E-9D7F-774FAA47E6CC}"/>
            </c:ext>
          </c:extLst>
        </c:ser>
        <c:ser>
          <c:idx val="2"/>
          <c:order val="2"/>
          <c:tx>
            <c:strRef>
              <c:f>'ON Sup No Res'!$B$8:$C$8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Sup No Res'!$I$2:$T$2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 Sup No Res'!$I$8:$T$8</c:f>
              <c:numCache>
                <c:formatCode>#,##0</c:formatCode>
                <c:ptCount val="12"/>
                <c:pt idx="0">
                  <c:v>437827</c:v>
                </c:pt>
                <c:pt idx="1">
                  <c:v>563149</c:v>
                </c:pt>
                <c:pt idx="2">
                  <c:v>638549</c:v>
                </c:pt>
                <c:pt idx="3">
                  <c:v>430084</c:v>
                </c:pt>
                <c:pt idx="4">
                  <c:v>650075</c:v>
                </c:pt>
                <c:pt idx="5">
                  <c:v>480020</c:v>
                </c:pt>
                <c:pt idx="6">
                  <c:v>632200</c:v>
                </c:pt>
                <c:pt idx="7">
                  <c:v>339132</c:v>
                </c:pt>
                <c:pt idx="8">
                  <c:v>312662</c:v>
                </c:pt>
                <c:pt idx="9">
                  <c:v>443622</c:v>
                </c:pt>
                <c:pt idx="10">
                  <c:v>582485</c:v>
                </c:pt>
                <c:pt idx="11">
                  <c:v>556764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DB0-410E-9D7F-774FAA47E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31759"/>
        <c:axId val="260817295"/>
      </c:bar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'ON Sup No Res'!$B$6:$C$6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 Sup No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Sup No Res'!$E$6:$H$6</c:f>
              <c:numCache>
                <c:formatCode>#,##0</c:formatCode>
                <c:ptCount val="4"/>
                <c:pt idx="0">
                  <c:v>1602493</c:v>
                </c:pt>
                <c:pt idx="1">
                  <c:v>1763645</c:v>
                </c:pt>
                <c:pt idx="2">
                  <c:v>1720895</c:v>
                </c:pt>
                <c:pt idx="3">
                  <c:v>1561515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B96-4919-992E-5EDBE9F3320A}"/>
            </c:ext>
          </c:extLst>
        </c:ser>
        <c:ser>
          <c:idx val="1"/>
          <c:order val="1"/>
          <c:tx>
            <c:strRef>
              <c:f>'ON Sup No Res'!$B$7:$C$7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 Sup No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Sup No Res'!$E$7:$H$7</c:f>
              <c:numCache>
                <c:formatCode>#,##0</c:formatCode>
                <c:ptCount val="4"/>
                <c:pt idx="0">
                  <c:v>1358242</c:v>
                </c:pt>
                <c:pt idx="1">
                  <c:v>1860886</c:v>
                </c:pt>
                <c:pt idx="2">
                  <c:v>1432772</c:v>
                </c:pt>
                <c:pt idx="3">
                  <c:v>2064200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B96-4919-992E-5EDBE9F3320A}"/>
            </c:ext>
          </c:extLst>
        </c:ser>
        <c:ser>
          <c:idx val="2"/>
          <c:order val="2"/>
          <c:tx>
            <c:strRef>
              <c:f>'ON Sup No Res'!$B$8:$C$8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7.638800644811996E-17"/>
                  <c:y val="-0.115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96-4919-992E-5EDBE9F3320A}"/>
                </c:ext>
              </c:extLst>
            </c:dLbl>
            <c:dLbl>
              <c:idx val="2"/>
              <c:layout>
                <c:manualLayout>
                  <c:x val="2.0833333333331806E-3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96-4919-992E-5EDBE9F3320A}"/>
                </c:ext>
              </c:extLst>
            </c:dLbl>
            <c:dLbl>
              <c:idx val="3"/>
              <c:layout>
                <c:manualLayout>
                  <c:x val="0.05"/>
                  <c:y val="-8.0000000000000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96-4919-992E-5EDBE9F33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 Sup No Res'!$E$2:$H$2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 Sup No Res'!$E$8:$H$8</c:f>
              <c:numCache>
                <c:formatCode>#,##0</c:formatCode>
                <c:ptCount val="4"/>
                <c:pt idx="0">
                  <c:v>1639525</c:v>
                </c:pt>
                <c:pt idx="1">
                  <c:v>1560179</c:v>
                </c:pt>
                <c:pt idx="2">
                  <c:v>1283994</c:v>
                </c:pt>
                <c:pt idx="3">
                  <c:v>1582871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B96-4919-992E-5EDBE9F33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431759"/>
        <c:axId val="260817295"/>
        <c:axId val="0"/>
      </c:bar3D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REDOAR!$B$24</c:f>
              <c:strCache>
                <c:ptCount val="1"/>
                <c:pt idx="0">
                  <c:v>Nº de puntos de atención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REDOAR!$A$25:$A$27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REDOAR!$B$25:$B$27</c:f>
              <c:numCache>
                <c:formatCode>General</c:formatCode>
                <c:ptCount val="3"/>
                <c:pt idx="0">
                  <c:v>25</c:v>
                </c:pt>
                <c:pt idx="1">
                  <c:v>35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1-417A-B1F6-80CCC1F33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798511584"/>
        <c:axId val="798517824"/>
      </c:barChart>
      <c:catAx>
        <c:axId val="79851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8517824"/>
        <c:crosses val="autoZero"/>
        <c:auto val="1"/>
        <c:lblAlgn val="ctr"/>
        <c:lblOffset val="100"/>
        <c:noMultiLvlLbl val="0"/>
      </c:catAx>
      <c:valAx>
        <c:axId val="79851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85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REDOAR!$B$1</c:f>
              <c:strCache>
                <c:ptCount val="1"/>
                <c:pt idx="0">
                  <c:v>Nº de consultas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6B-4A12-8661-8A0CEAE0735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6B-4A12-8661-8A0CEAE0735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20.920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A6B-4A12-8661-8A0CEAE073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REDOAR!$A$2:$A$4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REDOAR!$B$2:$B$4</c:f>
              <c:numCache>
                <c:formatCode>General</c:formatCode>
                <c:ptCount val="3"/>
                <c:pt idx="0">
                  <c:v>14847</c:v>
                </c:pt>
                <c:pt idx="1">
                  <c:v>26923</c:v>
                </c:pt>
                <c:pt idx="2">
                  <c:v>20719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B-4A12-8661-8A0CEAE07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798561984"/>
        <c:axId val="798558144"/>
      </c:barChart>
      <c:catAx>
        <c:axId val="7985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8558144"/>
        <c:crosses val="autoZero"/>
        <c:auto val="1"/>
        <c:lblAlgn val="ctr"/>
        <c:lblOffset val="100"/>
        <c:noMultiLvlLbl val="0"/>
      </c:catAx>
      <c:valAx>
        <c:axId val="7985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85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F3C4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A1-43F4-9DAB-2CE126E67FE6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A1-43F4-9DAB-2CE126E67FE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A1-43F4-9DAB-2CE126E67FE6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A1-43F4-9DAB-2CE126E67FE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A1-43F4-9DAB-2CE126E67FE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A1-43F4-9DAB-2CE126E67FE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A1-43F4-9DAB-2CE126E67FE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A1-43F4-9DAB-2CE126E67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RedOAR!$B$3:$B$6</c:f>
              <c:strCache>
                <c:ptCount val="4"/>
                <c:pt idx="0">
                  <c:v>Residencial colectivo</c:v>
                </c:pt>
                <c:pt idx="1">
                  <c:v>Unifamiliar</c:v>
                </c:pt>
                <c:pt idx="2">
                  <c:v>Interior de vivienda</c:v>
                </c:pt>
                <c:pt idx="3">
                  <c:v>Otros</c:v>
                </c:pt>
              </c:strCache>
            </c:strRef>
          </c:cat>
          <c:val>
            <c:numRef>
              <c:f>RedOAR!$C$3:$C$6</c:f>
              <c:numCache>
                <c:formatCode>0.00%</c:formatCode>
                <c:ptCount val="4"/>
                <c:pt idx="0">
                  <c:v>0.31480000000000002</c:v>
                </c:pt>
                <c:pt idx="1">
                  <c:v>0.27079999999999999</c:v>
                </c:pt>
                <c:pt idx="2">
                  <c:v>0.24529999999999999</c:v>
                </c:pt>
                <c:pt idx="3">
                  <c:v>0.14910000000000001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A1-43F4-9DAB-2CE126E67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F3C4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19-4EA4-AC71-E42BCB8C470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19-4EA4-AC71-E42BCB8C47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RedOAR!$B$22:$B$23</c:f>
              <c:strCache>
                <c:ptCount val="2"/>
                <c:pt idx="0">
                  <c:v>Profesional</c:v>
                </c:pt>
                <c:pt idx="1">
                  <c:v>Particular</c:v>
                </c:pt>
              </c:strCache>
            </c:strRef>
          </c:cat>
          <c:val>
            <c:numRef>
              <c:f>RedOAR!$C$22:$C$23</c:f>
              <c:numCache>
                <c:formatCode>0.00%</c:formatCode>
                <c:ptCount val="2"/>
                <c:pt idx="0">
                  <c:v>0.52270000000000005</c:v>
                </c:pt>
                <c:pt idx="1">
                  <c:v>0.4773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19-4EA4-AC71-E42BCB8C470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'ON+REH Total'!$B$6:$C$6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'ON+REH Total'!$I$2:$T$2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'ON+REH Total'!$I$6:$T$6</c:f>
              <c:numCache>
                <c:formatCode>#,##0</c:formatCode>
                <c:ptCount val="12"/>
                <c:pt idx="0">
                  <c:v>2404648</c:v>
                </c:pt>
                <c:pt idx="1">
                  <c:v>2629742</c:v>
                </c:pt>
                <c:pt idx="2">
                  <c:v>3370346</c:v>
                </c:pt>
                <c:pt idx="3">
                  <c:v>2517696</c:v>
                </c:pt>
                <c:pt idx="4">
                  <c:v>2996888</c:v>
                </c:pt>
                <c:pt idx="5">
                  <c:v>3081399</c:v>
                </c:pt>
                <c:pt idx="6">
                  <c:v>3482614</c:v>
                </c:pt>
                <c:pt idx="7">
                  <c:v>1973963</c:v>
                </c:pt>
                <c:pt idx="8">
                  <c:v>2854279</c:v>
                </c:pt>
                <c:pt idx="9">
                  <c:v>2868758</c:v>
                </c:pt>
                <c:pt idx="10">
                  <c:v>2815621</c:v>
                </c:pt>
                <c:pt idx="11">
                  <c:v>2334782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94A-48F7-BDAC-1D542A0A18A0}"/>
            </c:ext>
          </c:extLst>
        </c:ser>
        <c:ser>
          <c:idx val="1"/>
          <c:order val="1"/>
          <c:tx>
            <c:strRef>
              <c:f>'ON+REH Total'!$B$7:$C$7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'ON+REH Total'!$I$2:$T$2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'ON+REH Total'!$I$7:$T$7</c:f>
              <c:numCache>
                <c:formatCode>#,##0</c:formatCode>
                <c:ptCount val="12"/>
                <c:pt idx="0">
                  <c:v>2158220</c:v>
                </c:pt>
                <c:pt idx="1">
                  <c:v>2583989</c:v>
                </c:pt>
                <c:pt idx="2">
                  <c:v>3118029</c:v>
                </c:pt>
                <c:pt idx="3">
                  <c:v>2400794</c:v>
                </c:pt>
                <c:pt idx="4">
                  <c:v>3098802</c:v>
                </c:pt>
                <c:pt idx="5">
                  <c:v>3469359</c:v>
                </c:pt>
                <c:pt idx="6">
                  <c:v>3099088</c:v>
                </c:pt>
                <c:pt idx="7">
                  <c:v>2035194</c:v>
                </c:pt>
                <c:pt idx="8">
                  <c:v>2348313</c:v>
                </c:pt>
                <c:pt idx="9">
                  <c:v>3088987</c:v>
                </c:pt>
                <c:pt idx="10">
                  <c:v>2990391</c:v>
                </c:pt>
                <c:pt idx="11">
                  <c:v>2621196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94A-48F7-BDAC-1D542A0A18A0}"/>
            </c:ext>
          </c:extLst>
        </c:ser>
        <c:ser>
          <c:idx val="2"/>
          <c:order val="2"/>
          <c:tx>
            <c:strRef>
              <c:f>'ON+REH Total'!$B$8:$C$8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'ON+REH Total'!$I$2:$T$2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'ON+REH Total'!$I$8:$T$8</c:f>
              <c:numCache>
                <c:formatCode>#,##0</c:formatCode>
                <c:ptCount val="12"/>
                <c:pt idx="0">
                  <c:v>2400342</c:v>
                </c:pt>
                <c:pt idx="1">
                  <c:v>3019392</c:v>
                </c:pt>
                <c:pt idx="2">
                  <c:v>3108602</c:v>
                </c:pt>
                <c:pt idx="3">
                  <c:v>3141480</c:v>
                </c:pt>
                <c:pt idx="4">
                  <c:v>3088751</c:v>
                </c:pt>
                <c:pt idx="5">
                  <c:v>3335223</c:v>
                </c:pt>
                <c:pt idx="6">
                  <c:v>3434562</c:v>
                </c:pt>
                <c:pt idx="7">
                  <c:v>1966076</c:v>
                </c:pt>
                <c:pt idx="8">
                  <c:v>2276968</c:v>
                </c:pt>
                <c:pt idx="9">
                  <c:v>3161464</c:v>
                </c:pt>
                <c:pt idx="10">
                  <c:v>3284521</c:v>
                </c:pt>
                <c:pt idx="11">
                  <c:v>3100098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94A-48F7-BDAC-1D542A0A1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31759"/>
        <c:axId val="260817295"/>
      </c:bar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'ON+REH Total'!$B$6:$C$6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'ON+REH Total'!$E$2:$H$2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'ON+REH Total'!$E$6:$H$6</c:f>
              <c:numCache>
                <c:formatCode>#,##0</c:formatCode>
                <c:ptCount val="4"/>
                <c:pt idx="0">
                  <c:v>8404736</c:v>
                </c:pt>
                <c:pt idx="1">
                  <c:v>8595983</c:v>
                </c:pt>
                <c:pt idx="2">
                  <c:v>8310856</c:v>
                </c:pt>
                <c:pt idx="3">
                  <c:v>8019161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63A-42BA-B56C-23AF7DF6937D}"/>
            </c:ext>
          </c:extLst>
        </c:ser>
        <c:ser>
          <c:idx val="1"/>
          <c:order val="1"/>
          <c:tx>
            <c:strRef>
              <c:f>'ON+REH Total'!$B$7:$C$7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'ON+REH Total'!$E$2:$H$2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'ON+REH Total'!$E$7:$H$7</c:f>
              <c:numCache>
                <c:formatCode>#,##0</c:formatCode>
                <c:ptCount val="4"/>
                <c:pt idx="0">
                  <c:v>7860238</c:v>
                </c:pt>
                <c:pt idx="1">
                  <c:v>8968955</c:v>
                </c:pt>
                <c:pt idx="2">
                  <c:v>7482595</c:v>
                </c:pt>
                <c:pt idx="3">
                  <c:v>8700574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63A-42BA-B56C-23AF7DF6937D}"/>
            </c:ext>
          </c:extLst>
        </c:ser>
        <c:ser>
          <c:idx val="2"/>
          <c:order val="2"/>
          <c:tx>
            <c:strRef>
              <c:f>'ON+REH Total'!$B$8:$C$8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'ON+REH Total'!$E$2:$H$2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'ON+REH Total'!$E$8:$H$8</c:f>
              <c:numCache>
                <c:formatCode>#,##0</c:formatCode>
                <c:ptCount val="4"/>
                <c:pt idx="0">
                  <c:v>8528336</c:v>
                </c:pt>
                <c:pt idx="1">
                  <c:v>9565454</c:v>
                </c:pt>
                <c:pt idx="2">
                  <c:v>7677606</c:v>
                </c:pt>
                <c:pt idx="3">
                  <c:v>9546083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63A-42BA-B56C-23AF7DF69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431759"/>
        <c:axId val="260817295"/>
        <c:axId val="0"/>
      </c:bar3D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'REH total'!$B$3:$C$3</c:f>
              <c:strCache>
                <c:ptCount val="2"/>
                <c:pt idx="0">
                  <c:v>2019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'REH total'!$D$3</c:f>
              <c:numCache>
                <c:formatCode>#,##0</c:formatCode>
                <c:ptCount val="1"/>
                <c:pt idx="0">
                  <c:v>7096063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B83-446D-B831-636A47113ED0}"/>
            </c:ext>
          </c:extLst>
        </c:ser>
        <c:ser>
          <c:idx val="1"/>
          <c:order val="1"/>
          <c:tx>
            <c:strRef>
              <c:f>'REH total'!$B$4:$C$4</c:f>
              <c:strCache>
                <c:ptCount val="2"/>
                <c:pt idx="0">
                  <c:v>2020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'REH total'!$D$4</c:f>
              <c:numCache>
                <c:formatCode>#,##0</c:formatCode>
                <c:ptCount val="1"/>
                <c:pt idx="0">
                  <c:v>5874901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B83-446D-B831-636A47113ED0}"/>
            </c:ext>
          </c:extLst>
        </c:ser>
        <c:ser>
          <c:idx val="2"/>
          <c:order val="2"/>
          <c:tx>
            <c:strRef>
              <c:f>'REH total'!$B$5:$C$5</c:f>
              <c:strCache>
                <c:ptCount val="2"/>
                <c:pt idx="0">
                  <c:v>2021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'REH total'!$D$5</c:f>
              <c:numCache>
                <c:formatCode>#,##0</c:formatCode>
                <c:ptCount val="1"/>
                <c:pt idx="0">
                  <c:v>7909541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B83-446D-B831-636A47113ED0}"/>
            </c:ext>
          </c:extLst>
        </c:ser>
        <c:ser>
          <c:idx val="3"/>
          <c:order val="3"/>
          <c:tx>
            <c:strRef>
              <c:f>'REH total'!$B$6:$C$6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'REH total'!$D$6</c:f>
              <c:numCache>
                <c:formatCode>#,##0</c:formatCode>
                <c:ptCount val="1"/>
                <c:pt idx="0">
                  <c:v>8122848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3B83-446D-B831-636A47113ED0}"/>
            </c:ext>
          </c:extLst>
        </c:ser>
        <c:ser>
          <c:idx val="4"/>
          <c:order val="4"/>
          <c:tx>
            <c:strRef>
              <c:f>'REH total'!$B$7:$C$7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'REH total'!$D$7</c:f>
              <c:numCache>
                <c:formatCode>#,##0</c:formatCode>
                <c:ptCount val="1"/>
                <c:pt idx="0">
                  <c:v>9079133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3B83-446D-B831-636A47113ED0}"/>
            </c:ext>
          </c:extLst>
        </c:ser>
        <c:ser>
          <c:idx val="5"/>
          <c:order val="5"/>
          <c:tx>
            <c:strRef>
              <c:f>'REH total'!$B$8:$C$8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F9CD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total'!$D$2</c:f>
              <c:strCache>
                <c:ptCount val="1"/>
                <c:pt idx="0">
                  <c:v>AÑO</c:v>
                </c:pt>
              </c:strCache>
              <c:extLst/>
            </c:strRef>
          </c:cat>
          <c:val>
            <c:numRef>
              <c:f>'REH total'!$D$8</c:f>
              <c:numCache>
                <c:formatCode>#,##0</c:formatCode>
                <c:ptCount val="1"/>
                <c:pt idx="0">
                  <c:v>9851454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3B83-446D-B831-636A47113E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6"/>
        <c:axId val="367431759"/>
        <c:axId val="260817295"/>
      </c:barChart>
      <c:catAx>
        <c:axId val="3674317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'REH vvdas totales'!$B$6:$C$6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'REH vvdas totales'!$I$2:$T$2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vvdas totales'!$I$6:$T$6</c:f>
              <c:numCache>
                <c:formatCode>#,##0</c:formatCode>
                <c:ptCount val="12"/>
                <c:pt idx="0">
                  <c:v>2499</c:v>
                </c:pt>
                <c:pt idx="1">
                  <c:v>2824</c:v>
                </c:pt>
                <c:pt idx="2">
                  <c:v>4094</c:v>
                </c:pt>
                <c:pt idx="3">
                  <c:v>2702</c:v>
                </c:pt>
                <c:pt idx="4">
                  <c:v>3211</c:v>
                </c:pt>
                <c:pt idx="5">
                  <c:v>3239</c:v>
                </c:pt>
                <c:pt idx="6">
                  <c:v>3066</c:v>
                </c:pt>
                <c:pt idx="7">
                  <c:v>2021</c:v>
                </c:pt>
                <c:pt idx="8">
                  <c:v>2329</c:v>
                </c:pt>
                <c:pt idx="9">
                  <c:v>3073</c:v>
                </c:pt>
                <c:pt idx="10">
                  <c:v>2915</c:v>
                </c:pt>
                <c:pt idx="11">
                  <c:v>2552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6A0-4538-B766-7B3B8893B512}"/>
            </c:ext>
          </c:extLst>
        </c:ser>
        <c:ser>
          <c:idx val="1"/>
          <c:order val="1"/>
          <c:tx>
            <c:strRef>
              <c:f>'REH vvdas totales'!$B$7:$C$7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'REH vvdas totales'!$I$2:$T$2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vvdas totales'!$I$7:$T$7</c:f>
              <c:numCache>
                <c:formatCode>#,##0</c:formatCode>
                <c:ptCount val="12"/>
                <c:pt idx="0">
                  <c:v>3407</c:v>
                </c:pt>
                <c:pt idx="1">
                  <c:v>2494</c:v>
                </c:pt>
                <c:pt idx="2">
                  <c:v>3950</c:v>
                </c:pt>
                <c:pt idx="3">
                  <c:v>2697</c:v>
                </c:pt>
                <c:pt idx="4">
                  <c:v>3928</c:v>
                </c:pt>
                <c:pt idx="5">
                  <c:v>3433</c:v>
                </c:pt>
                <c:pt idx="6">
                  <c:v>3166</c:v>
                </c:pt>
                <c:pt idx="7">
                  <c:v>2413</c:v>
                </c:pt>
                <c:pt idx="8">
                  <c:v>2650</c:v>
                </c:pt>
                <c:pt idx="9">
                  <c:v>2619</c:v>
                </c:pt>
                <c:pt idx="10">
                  <c:v>3699</c:v>
                </c:pt>
                <c:pt idx="11">
                  <c:v>3327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6A0-4538-B766-7B3B8893B512}"/>
            </c:ext>
          </c:extLst>
        </c:ser>
        <c:ser>
          <c:idx val="2"/>
          <c:order val="2"/>
          <c:tx>
            <c:strRef>
              <c:f>'REH vvdas totales'!$B$8:$C$8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vvdas totales'!$I$2:$T$2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vvdas totales'!$I$8:$T$8</c:f>
              <c:numCache>
                <c:formatCode>#,##0</c:formatCode>
                <c:ptCount val="12"/>
                <c:pt idx="0">
                  <c:v>4376</c:v>
                </c:pt>
                <c:pt idx="1">
                  <c:v>7412</c:v>
                </c:pt>
                <c:pt idx="2">
                  <c:v>3928</c:v>
                </c:pt>
                <c:pt idx="3">
                  <c:v>4160</c:v>
                </c:pt>
                <c:pt idx="4">
                  <c:v>5337</c:v>
                </c:pt>
                <c:pt idx="5">
                  <c:v>5175</c:v>
                </c:pt>
                <c:pt idx="6">
                  <c:v>4865</c:v>
                </c:pt>
                <c:pt idx="7">
                  <c:v>3150</c:v>
                </c:pt>
                <c:pt idx="8">
                  <c:v>3813</c:v>
                </c:pt>
                <c:pt idx="9">
                  <c:v>4858</c:v>
                </c:pt>
                <c:pt idx="10">
                  <c:v>4305</c:v>
                </c:pt>
                <c:pt idx="11">
                  <c:v>4093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6A0-4538-B766-7B3B8893B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31759"/>
        <c:axId val="260817295"/>
      </c:bar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'REH vvdas totales'!$B$6:$C$6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'REH vvdas totales'!$E$2:$H$2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vvdas totales'!$E$6:$H$6</c:f>
              <c:numCache>
                <c:formatCode>#,##0</c:formatCode>
                <c:ptCount val="4"/>
                <c:pt idx="0">
                  <c:v>9417</c:v>
                </c:pt>
                <c:pt idx="1">
                  <c:v>9152</c:v>
                </c:pt>
                <c:pt idx="2">
                  <c:v>7416</c:v>
                </c:pt>
                <c:pt idx="3">
                  <c:v>8540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A47-4FD4-ADD2-65629F64C139}"/>
            </c:ext>
          </c:extLst>
        </c:ser>
        <c:ser>
          <c:idx val="1"/>
          <c:order val="1"/>
          <c:tx>
            <c:strRef>
              <c:f>'REH vvdas totales'!$B$7:$C$7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'REH vvdas totales'!$E$2:$H$2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vvdas totales'!$E$7:$H$7</c:f>
              <c:numCache>
                <c:formatCode>#,##0</c:formatCode>
                <c:ptCount val="4"/>
                <c:pt idx="0">
                  <c:v>9851</c:v>
                </c:pt>
                <c:pt idx="1">
                  <c:v>10058</c:v>
                </c:pt>
                <c:pt idx="2">
                  <c:v>8229</c:v>
                </c:pt>
                <c:pt idx="3">
                  <c:v>9645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A47-4FD4-ADD2-65629F64C139}"/>
            </c:ext>
          </c:extLst>
        </c:ser>
        <c:ser>
          <c:idx val="2"/>
          <c:order val="2"/>
          <c:tx>
            <c:strRef>
              <c:f>'REH vvdas totales'!$B$8:$C$8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vvdas totales'!$E$2:$H$2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vvdas totales'!$E$8:$H$8</c:f>
              <c:numCache>
                <c:formatCode>#,##0</c:formatCode>
                <c:ptCount val="4"/>
                <c:pt idx="0">
                  <c:v>15716</c:v>
                </c:pt>
                <c:pt idx="1">
                  <c:v>14672</c:v>
                </c:pt>
                <c:pt idx="2">
                  <c:v>11828</c:v>
                </c:pt>
                <c:pt idx="3">
                  <c:v>13256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A47-4FD4-ADD2-65629F64C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431759"/>
        <c:axId val="260817295"/>
        <c:axId val="0"/>
      </c:bar3D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'REH total'!$B$6:$C$6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'REH total'!$I$2:$T$2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total'!$I$6:$T$6</c:f>
              <c:numCache>
                <c:formatCode>#,##0</c:formatCode>
                <c:ptCount val="12"/>
                <c:pt idx="0">
                  <c:v>556891</c:v>
                </c:pt>
                <c:pt idx="1">
                  <c:v>611414</c:v>
                </c:pt>
                <c:pt idx="2">
                  <c:v>786474</c:v>
                </c:pt>
                <c:pt idx="3">
                  <c:v>684353</c:v>
                </c:pt>
                <c:pt idx="4">
                  <c:v>840493</c:v>
                </c:pt>
                <c:pt idx="5">
                  <c:v>790259</c:v>
                </c:pt>
                <c:pt idx="6">
                  <c:v>901263</c:v>
                </c:pt>
                <c:pt idx="7">
                  <c:v>489593</c:v>
                </c:pt>
                <c:pt idx="8">
                  <c:v>577664</c:v>
                </c:pt>
                <c:pt idx="9">
                  <c:v>603713</c:v>
                </c:pt>
                <c:pt idx="10">
                  <c:v>665111</c:v>
                </c:pt>
                <c:pt idx="11">
                  <c:v>615620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667-4A12-AE0E-33B1B48D716F}"/>
            </c:ext>
          </c:extLst>
        </c:ser>
        <c:ser>
          <c:idx val="1"/>
          <c:order val="1"/>
          <c:tx>
            <c:strRef>
              <c:f>'REH total'!$B$7:$C$7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'REH total'!$I$2:$T$2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total'!$I$7:$T$7</c:f>
              <c:numCache>
                <c:formatCode>#,##0</c:formatCode>
                <c:ptCount val="12"/>
                <c:pt idx="0">
                  <c:v>630550</c:v>
                </c:pt>
                <c:pt idx="1">
                  <c:v>722929</c:v>
                </c:pt>
                <c:pt idx="2">
                  <c:v>910462</c:v>
                </c:pt>
                <c:pt idx="3">
                  <c:v>631803</c:v>
                </c:pt>
                <c:pt idx="4">
                  <c:v>772706</c:v>
                </c:pt>
                <c:pt idx="5">
                  <c:v>966075</c:v>
                </c:pt>
                <c:pt idx="6">
                  <c:v>901256</c:v>
                </c:pt>
                <c:pt idx="7">
                  <c:v>616203</c:v>
                </c:pt>
                <c:pt idx="8">
                  <c:v>714418</c:v>
                </c:pt>
                <c:pt idx="9">
                  <c:v>845057</c:v>
                </c:pt>
                <c:pt idx="10">
                  <c:v>674453</c:v>
                </c:pt>
                <c:pt idx="11">
                  <c:v>693221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667-4A12-AE0E-33B1B48D716F}"/>
            </c:ext>
          </c:extLst>
        </c:ser>
        <c:ser>
          <c:idx val="2"/>
          <c:order val="2"/>
          <c:tx>
            <c:strRef>
              <c:f>'REH total'!$B$8:$C$8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total'!$I$2:$T$2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  <c:extLst/>
            </c:strRef>
          </c:cat>
          <c:val>
            <c:numRef>
              <c:f>'REH total'!$I$8:$T$8</c:f>
              <c:numCache>
                <c:formatCode>#,##0</c:formatCode>
                <c:ptCount val="12"/>
                <c:pt idx="0">
                  <c:v>659000</c:v>
                </c:pt>
                <c:pt idx="1">
                  <c:v>860430</c:v>
                </c:pt>
                <c:pt idx="2">
                  <c:v>677526</c:v>
                </c:pt>
                <c:pt idx="3">
                  <c:v>933355</c:v>
                </c:pt>
                <c:pt idx="4">
                  <c:v>910818</c:v>
                </c:pt>
                <c:pt idx="5">
                  <c:v>885704</c:v>
                </c:pt>
                <c:pt idx="6">
                  <c:v>981936</c:v>
                </c:pt>
                <c:pt idx="7">
                  <c:v>505724</c:v>
                </c:pt>
                <c:pt idx="8">
                  <c:v>720660</c:v>
                </c:pt>
                <c:pt idx="9">
                  <c:v>898667</c:v>
                </c:pt>
                <c:pt idx="10">
                  <c:v>824119</c:v>
                </c:pt>
                <c:pt idx="11">
                  <c:v>993515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667-4A12-AE0E-33B1B48D7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31759"/>
        <c:axId val="260817295"/>
      </c:bar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'REH total'!$B$6:$C$6</c:f>
              <c:strCache>
                <c:ptCount val="2"/>
                <c:pt idx="0">
                  <c:v>2022</c:v>
                </c:pt>
                <c:pt idx="1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'REH total'!$E$2:$H$2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total'!$E$6:$H$6</c:f>
              <c:numCache>
                <c:formatCode>#,##0</c:formatCode>
                <c:ptCount val="4"/>
                <c:pt idx="0">
                  <c:v>1954779</c:v>
                </c:pt>
                <c:pt idx="1">
                  <c:v>2315105</c:v>
                </c:pt>
                <c:pt idx="2">
                  <c:v>1968520</c:v>
                </c:pt>
                <c:pt idx="3">
                  <c:v>1884444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742-4C4F-814A-4D3E4CA0CEBE}"/>
            </c:ext>
          </c:extLst>
        </c:ser>
        <c:ser>
          <c:idx val="1"/>
          <c:order val="1"/>
          <c:tx>
            <c:strRef>
              <c:f>'REH total'!$B$7:$C$7</c:f>
              <c:strCache>
                <c:ptCount val="2"/>
                <c:pt idx="0">
                  <c:v>2023</c:v>
                </c:pt>
                <c:pt idx="1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'REH total'!$E$2:$H$2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total'!$E$7:$H$7</c:f>
              <c:numCache>
                <c:formatCode>#,##0</c:formatCode>
                <c:ptCount val="4"/>
                <c:pt idx="0">
                  <c:v>2263941</c:v>
                </c:pt>
                <c:pt idx="1">
                  <c:v>2370584</c:v>
                </c:pt>
                <c:pt idx="2">
                  <c:v>2231877</c:v>
                </c:pt>
                <c:pt idx="3">
                  <c:v>2212731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742-4C4F-814A-4D3E4CA0CEBE}"/>
            </c:ext>
          </c:extLst>
        </c:ser>
        <c:ser>
          <c:idx val="2"/>
          <c:order val="2"/>
          <c:tx>
            <c:strRef>
              <c:f>'REH total'!$B$8:$C$8</c:f>
              <c:strCache>
                <c:ptCount val="2"/>
                <c:pt idx="0">
                  <c:v>2024</c:v>
                </c:pt>
                <c:pt idx="1">
                  <c:v>TOTAL</c:v>
                </c:pt>
              </c:strCache>
            </c:strRef>
          </c:tx>
          <c:spPr>
            <a:solidFill>
              <a:srgbClr val="EF3C4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'REH total'!$E$2:$H$2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'REH total'!$E$8:$H$8</c:f>
              <c:numCache>
                <c:formatCode>#,##0</c:formatCode>
                <c:ptCount val="4"/>
                <c:pt idx="0">
                  <c:v>2196956</c:v>
                </c:pt>
                <c:pt idx="1">
                  <c:v>2729877</c:v>
                </c:pt>
                <c:pt idx="2">
                  <c:v>2208320</c:v>
                </c:pt>
                <c:pt idx="3">
                  <c:v>2716301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742-4C4F-814A-4D3E4CA0C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431759"/>
        <c:axId val="260817295"/>
        <c:axId val="0"/>
      </c:bar3DChart>
      <c:catAx>
        <c:axId val="36743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0817295"/>
        <c:crosses val="autoZero"/>
        <c:auto val="1"/>
        <c:lblAlgn val="ctr"/>
        <c:lblOffset val="100"/>
        <c:noMultiLvlLbl val="0"/>
      </c:catAx>
      <c:valAx>
        <c:axId val="2608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743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0.9201</cdr:x>
      <cdr:y>0.70052</cdr:y>
    </cdr:from>
    <cdr:to>
      <cdr:x>0.98865</cdr:x>
      <cdr:y>0.75549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27EBE92-C2C6-DCBC-5D55-6D624067A3D1}"/>
            </a:ext>
          </a:extLst>
        </cdr:cNvPr>
        <cdr:cNvSpPr txBox="1"/>
      </cdr:nvSpPr>
      <cdr:spPr>
        <a:xfrm xmlns:a="http://schemas.openxmlformats.org/drawingml/2006/main">
          <a:off x="9120705" y="2994024"/>
          <a:ext cx="67945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b="1" kern="1200" dirty="0"/>
            <a:t>119.601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3A41-0EC2-4C5E-8ECE-FC62E22B4E51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9A594-AD0D-48BD-A79C-918113AC3A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91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E754389-E97D-0764-A76C-5E6082038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561975"/>
            <a:ext cx="4048125" cy="100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Montserrat ExtraBold" panose="00000900000000000000" pitchFamily="2" charset="0"/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04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93A81-2B44-478A-B123-8A621E7D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12E5D4-39C7-45E4-9029-D33E044BA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0A03F-F69A-4363-AA19-2A59D938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28D60-B9BA-4079-B9E9-F9BD7F83CEC4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F2737-EAA5-4F32-A152-A4B63931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D3671A-52AF-49AD-BA1F-9A226A71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E2F8B-C124-481E-A5BB-8F6D183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51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A78845-19CE-42E2-8E06-EA8B5F8F7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387C7A-6D46-4873-9182-DAAEBD0BC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9DB9F3-84A3-4D7E-A919-952F69EC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28D60-B9BA-4079-B9E9-F9BD7F83CEC4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751CC-1444-40CE-AA95-90831A0E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16E72-D929-4829-AF95-AC95CA2B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E2F8B-C124-481E-A5BB-8F6D183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3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7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rgbClr val="F4A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2ABF471E-709A-C32D-6E86-30A0B1CAA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676275"/>
            <a:ext cx="9020175" cy="100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cap="all" baseline="0">
                <a:latin typeface="Montserrat ExtraBold" panose="00000900000000000000" pitchFamily="2" charset="0"/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49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2D70882C-A3E4-C079-58D4-93D3720F72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5114925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Montserrat ExtraBold" panose="00000900000000000000" pitchFamily="2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AB59898-6869-3DCB-B97A-87A8C4A880B3}"/>
              </a:ext>
            </a:extLst>
          </p:cNvPr>
          <p:cNvSpPr/>
          <p:nvPr userDrawn="1"/>
        </p:nvSpPr>
        <p:spPr>
          <a:xfrm>
            <a:off x="523873" y="514350"/>
            <a:ext cx="1019175" cy="1019175"/>
          </a:xfrm>
          <a:prstGeom prst="roundRect">
            <a:avLst>
              <a:gd name="adj" fmla="val 14175"/>
            </a:avLst>
          </a:prstGeom>
          <a:solidFill>
            <a:srgbClr val="F4A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4B37B056-DDE6-41E3-44E3-82C41871D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5114925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none" baseline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06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FCEAF-8987-4D9F-81DF-C2922C40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134FB9-C04E-4BAF-A0E4-F2448524B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86D58B-3A31-45BB-812F-708BD9282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49F5C5-DA8C-4E0C-9796-54002722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28D60-B9BA-4079-B9E9-F9BD7F83CEC4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997CD1-974B-4E97-93AC-A33F5C4B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5AD8C6-4AC7-4B90-B50B-38B8EF58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E2F8B-C124-481E-A5BB-8F6D183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92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F7C8B-27FC-42F2-BB9F-8D3E34FF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A7941C-E27C-441D-A36D-8ECA51DD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A39B5B-10A7-4C3F-9877-88DBC8602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659F62-0271-455B-858A-8020DBCD1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937CB4-2A90-4102-BC0B-6AEB0709D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B1B6FB-6A04-48FD-83D5-AE3B6E38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28D60-B9BA-4079-B9E9-F9BD7F83CEC4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85F7CD-6993-4E1D-B60A-033F617E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443F39-8DCE-4F93-A816-A6B4C7F2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E2F8B-C124-481E-A5BB-8F6D183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34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40C8D-48C3-41E8-A62B-984F68B2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6E6CFC-F578-4C22-829C-CB09B14B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28D60-B9BA-4079-B9E9-F9BD7F83CEC4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2C807E-DDCF-4F81-B8F3-13D71183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E4818A-5D17-47C8-B7B8-B8F565B4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E2F8B-C124-481E-A5BB-8F6D183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82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C39349-7DAF-40B8-A038-F28DAA95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28D60-B9BA-4079-B9E9-F9BD7F83CEC4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866512-089A-4B56-8C47-5783FF34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66CD60-96AD-413F-BB5C-A5E0F388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E2F8B-C124-481E-A5BB-8F6D183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05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412A4-1068-4760-B42E-DB5E35AC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06BF2-48F4-4BDC-B7BE-2FF6CB481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28EF1C-E141-4E2F-BBEF-AF185E5F8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95C78E-1CB5-42A3-A898-399E9590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28D60-B9BA-4079-B9E9-F9BD7F83CEC4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194E65-9431-4D51-826D-A67427A2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F49F27-F092-4729-877A-3F9EB424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E2F8B-C124-481E-A5BB-8F6D183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98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8B66E-9C49-4AC4-9073-BE3A07E2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B44DE1-5892-493D-8A9A-ECB5F7F27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8E1039-9EA8-4613-8613-87007DEBD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750385-6D7A-463B-8C2A-66F81D61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28D60-B9BA-4079-B9E9-F9BD7F83CEC4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79FA09-3B7B-4A92-8FB1-BDA2AF7E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2BD36F-B82D-4F44-A52E-81C46C69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E2F8B-C124-481E-A5BB-8F6D183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3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C0C43B49-B28B-E0DD-1752-E02AA75B7B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9" y="5825489"/>
            <a:ext cx="502921" cy="502921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0A182F-DF32-9840-65D2-4B75BC56A84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" y="6128496"/>
            <a:ext cx="956310" cy="1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2369A2D-3F28-7065-B945-28A199B652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A1B7002-32B6-A1FB-6C7E-5DAEF7B99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1945" r="1201" b="1389"/>
          <a:stretch/>
        </p:blipFill>
        <p:spPr>
          <a:xfrm>
            <a:off x="1943100" y="133350"/>
            <a:ext cx="10125075" cy="6629400"/>
          </a:xfrm>
          <a:prstGeom prst="rect">
            <a:avLst/>
          </a:prstGeom>
        </p:spPr>
      </p:pic>
      <p:pic>
        <p:nvPicPr>
          <p:cNvPr id="15" name="Imagen 14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BFD0BA8B-C492-79C0-5F83-92761E623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2" y="6057900"/>
            <a:ext cx="1457502" cy="304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EFC12A9-7E31-9854-2AC4-8D8AB445D8D6}"/>
              </a:ext>
            </a:extLst>
          </p:cNvPr>
          <p:cNvSpPr txBox="1"/>
          <p:nvPr/>
        </p:nvSpPr>
        <p:spPr>
          <a:xfrm>
            <a:off x="590550" y="495300"/>
            <a:ext cx="85534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DATOS DE VISADO</a:t>
            </a:r>
          </a:p>
          <a:p>
            <a:r>
              <a:rPr lang="es-ES" sz="16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Y RED DE OFICINAS DE APOYO A LA REHABILITACIÓN</a:t>
            </a:r>
          </a:p>
          <a:p>
            <a:r>
              <a:rPr lang="es-ES" sz="35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B04D3A-8495-0DF0-F4A5-4558E435B1F6}"/>
              </a:ext>
            </a:extLst>
          </p:cNvPr>
          <p:cNvSpPr txBox="1"/>
          <p:nvPr/>
        </p:nvSpPr>
        <p:spPr>
          <a:xfrm>
            <a:off x="518145" y="1348183"/>
            <a:ext cx="3229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>
                <a:solidFill>
                  <a:srgbClr val="EF8983"/>
                </a:solidFill>
                <a:latin typeface="Montserrat" panose="00000500000000000000" pitchFamily="2" charset="0"/>
                <a:ea typeface="Open Sans" pitchFamily="2" charset="0"/>
                <a:cs typeface="Open Sans" pitchFamily="2" charset="0"/>
              </a:rPr>
              <a:t>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933F104-4165-B1CF-6EF0-E13681B0A797}"/>
              </a:ext>
            </a:extLst>
          </p:cNvPr>
          <p:cNvSpPr/>
          <p:nvPr/>
        </p:nvSpPr>
        <p:spPr>
          <a:xfrm>
            <a:off x="10353675" y="1771650"/>
            <a:ext cx="1320180" cy="1228725"/>
          </a:xfrm>
          <a:prstGeom prst="rect">
            <a:avLst/>
          </a:prstGeom>
          <a:solidFill>
            <a:srgbClr val="DC9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6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REHABILITACIÓN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Residencial (m</a:t>
            </a: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r>
              <a:rPr lang="es-ES" dirty="0"/>
              <a:t>)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73DC95F-B8D1-E692-A575-DC61B966A322}"/>
              </a:ext>
            </a:extLst>
          </p:cNvPr>
          <p:cNvSpPr/>
          <p:nvPr/>
        </p:nvSpPr>
        <p:spPr>
          <a:xfrm>
            <a:off x="558921" y="3429000"/>
            <a:ext cx="2215905" cy="2228850"/>
          </a:xfrm>
          <a:prstGeom prst="roundRect">
            <a:avLst>
              <a:gd name="adj" fmla="val 110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Código QR&#10;&#10;Descripción generada automáticamente con confianza baja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0" y="682369"/>
            <a:ext cx="686328" cy="65113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9949C5-29E2-A533-FFDA-BE21B8CA011C}"/>
              </a:ext>
            </a:extLst>
          </p:cNvPr>
          <p:cNvSpPr txBox="1"/>
          <p:nvPr/>
        </p:nvSpPr>
        <p:spPr>
          <a:xfrm>
            <a:off x="687496" y="3512555"/>
            <a:ext cx="205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Montserrat SemiBold" pitchFamily="2" charset="0"/>
                <a:ea typeface="Open Sans" pitchFamily="2" charset="0"/>
                <a:cs typeface="Open Sans" pitchFamily="2" charset="0"/>
              </a:rPr>
              <a:t>5.019.931</a:t>
            </a:r>
            <a:r>
              <a:rPr lang="es-ES" sz="1600" dirty="0"/>
              <a:t> </a:t>
            </a:r>
            <a:r>
              <a:rPr lang="es-ES" sz="1600" b="1" dirty="0">
                <a:latin typeface="Montserrat SemiBold" pitchFamily="2" charset="0"/>
                <a:ea typeface="Open Sans" pitchFamily="2" charset="0"/>
                <a:cs typeface="Open Sans" pitchFamily="2" charset="0"/>
              </a:rPr>
              <a:t>m</a:t>
            </a:r>
            <a:r>
              <a:rPr lang="es-ES" sz="1600" b="1" dirty="0">
                <a:effectLst/>
                <a:latin typeface="Montserrat SemiBold" pitchFamily="2" charset="0"/>
                <a:ea typeface="Open Sans" pitchFamily="2" charset="0"/>
                <a:cs typeface="Open Sans" pitchFamily="2" charset="0"/>
              </a:rPr>
              <a:t>²</a:t>
            </a:r>
            <a:endParaRPr lang="es-ES" sz="1600" b="1" dirty="0">
              <a:latin typeface="Montserrat SemiBold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A7879E-5505-8B7F-5A14-4235F3999968}"/>
              </a:ext>
            </a:extLst>
          </p:cNvPr>
          <p:cNvSpPr txBox="1"/>
          <p:nvPr/>
        </p:nvSpPr>
        <p:spPr>
          <a:xfrm>
            <a:off x="687350" y="3994447"/>
            <a:ext cx="1940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Crecimiento del </a:t>
            </a:r>
            <a:r>
              <a:rPr lang="es-ES" sz="1200" b="1" dirty="0"/>
              <a:t>8,7% </a:t>
            </a:r>
            <a:r>
              <a:rPr lang="es-ES" sz="1200" dirty="0"/>
              <a:t>respecto a la superficie visada para rehabilitación residencial en 2023.</a:t>
            </a:r>
          </a:p>
          <a:p>
            <a:endParaRPr lang="es-ES" sz="1200" dirty="0"/>
          </a:p>
          <a:p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Supone un incremento del </a:t>
            </a:r>
            <a:r>
              <a:rPr lang="es-E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73%</a:t>
            </a: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respecto a 2019.</a:t>
            </a:r>
            <a:endParaRPr lang="es-ES" sz="1200" dirty="0"/>
          </a:p>
        </p:txBody>
      </p:sp>
      <p:pic>
        <p:nvPicPr>
          <p:cNvPr id="9" name="Gráfico 8" descr="Signo de intercalación hacia arriba con relleno sólido">
            <a:extLst>
              <a:ext uri="{FF2B5EF4-FFF2-40B4-BE49-F238E27FC236}">
                <a16:creationId xmlns:a16="http://schemas.microsoft.com/office/drawing/2014/main" id="{3F67172C-B21F-DAB1-5BD3-2E2384501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2446" y="3464512"/>
            <a:ext cx="420124" cy="420124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C501ECE-CAC8-4A81-B18D-85517898A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579308"/>
              </p:ext>
            </p:extLst>
          </p:nvPr>
        </p:nvGraphicFramePr>
        <p:xfrm>
          <a:off x="2774826" y="1428748"/>
          <a:ext cx="8968939" cy="439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C1A5092-6F21-4A98-8844-597499FB8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009633"/>
              </p:ext>
            </p:extLst>
          </p:nvPr>
        </p:nvGraphicFramePr>
        <p:xfrm>
          <a:off x="6096000" y="0"/>
          <a:ext cx="6096000" cy="142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8678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REHABILITACIÓN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No residencial (m</a:t>
            </a: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r>
              <a:rPr lang="es-ES" dirty="0"/>
              <a:t>)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73DC95F-B8D1-E692-A575-DC61B966A322}"/>
              </a:ext>
            </a:extLst>
          </p:cNvPr>
          <p:cNvSpPr/>
          <p:nvPr/>
        </p:nvSpPr>
        <p:spPr>
          <a:xfrm>
            <a:off x="558921" y="3429000"/>
            <a:ext cx="2215905" cy="2228850"/>
          </a:xfrm>
          <a:prstGeom prst="roundRect">
            <a:avLst>
              <a:gd name="adj" fmla="val 110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Código QR&#10;&#10;Descripción generada automáticamente con confianza baja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0" y="682369"/>
            <a:ext cx="686328" cy="65113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542F50-D791-7B93-BBB6-6E3C1976FAB7}"/>
              </a:ext>
            </a:extLst>
          </p:cNvPr>
          <p:cNvSpPr txBox="1"/>
          <p:nvPr/>
        </p:nvSpPr>
        <p:spPr>
          <a:xfrm>
            <a:off x="687496" y="3512555"/>
            <a:ext cx="205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Montserrat SemiBold" pitchFamily="2" charset="0"/>
                <a:ea typeface="Open Sans" pitchFamily="2" charset="0"/>
                <a:cs typeface="Open Sans" pitchFamily="2" charset="0"/>
              </a:rPr>
              <a:t>4.831.523 m</a:t>
            </a:r>
            <a:r>
              <a:rPr lang="es-ES" sz="1600" b="1" dirty="0">
                <a:effectLst/>
                <a:latin typeface="Montserrat SemiBold" pitchFamily="2" charset="0"/>
                <a:ea typeface="Open Sans" pitchFamily="2" charset="0"/>
                <a:cs typeface="Open Sans" pitchFamily="2" charset="0"/>
              </a:rPr>
              <a:t>²</a:t>
            </a:r>
            <a:endParaRPr lang="es-ES" sz="1600" b="1" dirty="0">
              <a:latin typeface="Montserrat SemiBold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47E471-7960-9AE7-9AA0-CC6B7DCBB57F}"/>
              </a:ext>
            </a:extLst>
          </p:cNvPr>
          <p:cNvSpPr txBox="1"/>
          <p:nvPr/>
        </p:nvSpPr>
        <p:spPr>
          <a:xfrm>
            <a:off x="687350" y="3994447"/>
            <a:ext cx="194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La superficie visada para rehabilitación no residencial ha aumentado un </a:t>
            </a:r>
            <a:r>
              <a:rPr lang="es-ES" sz="1200" b="1" dirty="0"/>
              <a:t>8,3% más </a:t>
            </a:r>
            <a:r>
              <a:rPr lang="es-ES" sz="1200" dirty="0"/>
              <a:t>respecto a 2023.</a:t>
            </a:r>
          </a:p>
          <a:p>
            <a:endParaRPr lang="es-ES" sz="1200" dirty="0"/>
          </a:p>
          <a:p>
            <a:r>
              <a:rPr lang="es-ES" sz="1200" dirty="0"/>
              <a:t>Al ser operaciones puntuales, no marcan tendencias.</a:t>
            </a:r>
          </a:p>
        </p:txBody>
      </p:sp>
      <p:pic>
        <p:nvPicPr>
          <p:cNvPr id="11" name="Gráfico 10" descr="Signo de intercalación hacia arriba con relleno sólido">
            <a:extLst>
              <a:ext uri="{FF2B5EF4-FFF2-40B4-BE49-F238E27FC236}">
                <a16:creationId xmlns:a16="http://schemas.microsoft.com/office/drawing/2014/main" id="{745EDBE0-D964-44AA-7B27-799DF0793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2446" y="3464512"/>
            <a:ext cx="420124" cy="420124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81AE269-AFE0-4EED-B141-E6EBD3AA4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688775"/>
              </p:ext>
            </p:extLst>
          </p:nvPr>
        </p:nvGraphicFramePr>
        <p:xfrm>
          <a:off x="2774826" y="1428750"/>
          <a:ext cx="8995833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A358036-65B8-466D-8310-64DEE0C5C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975203"/>
              </p:ext>
            </p:extLst>
          </p:nvPr>
        </p:nvGraphicFramePr>
        <p:xfrm>
          <a:off x="6096001" y="0"/>
          <a:ext cx="6096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6136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FC7C36-1E2E-E07E-1CE0-49D0DD09A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OBRA nueva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E5ADD43-3DBD-8074-A6D3-6D0596ADD555}"/>
              </a:ext>
            </a:extLst>
          </p:cNvPr>
          <p:cNvSpPr/>
          <p:nvPr/>
        </p:nvSpPr>
        <p:spPr>
          <a:xfrm>
            <a:off x="5867400" y="904875"/>
            <a:ext cx="5048250" cy="5048250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53993B-54A8-7F62-47A7-78E3295C1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4199" y="1278242"/>
            <a:ext cx="1292701" cy="1272566"/>
          </a:xfrm>
          <a:prstGeom prst="rect">
            <a:avLst/>
          </a:prstGeom>
        </p:spPr>
      </p:pic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C3E20040-D3D4-23FE-C14F-9B7ACFDB60EC}"/>
              </a:ext>
            </a:extLst>
          </p:cNvPr>
          <p:cNvSpPr txBox="1">
            <a:spLocks/>
          </p:cNvSpPr>
          <p:nvPr/>
        </p:nvSpPr>
        <p:spPr>
          <a:xfrm>
            <a:off x="6481762" y="2779408"/>
            <a:ext cx="9020175" cy="1009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cap="all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cap="none" dirty="0"/>
              <a:t>25.466.025</a:t>
            </a:r>
            <a:r>
              <a:rPr lang="es-ES" sz="2400" dirty="0"/>
              <a:t> </a:t>
            </a:r>
            <a:r>
              <a:rPr lang="es-ES" sz="4000" cap="none" dirty="0"/>
              <a:t>m</a:t>
            </a:r>
            <a:r>
              <a:rPr lang="es-ES" sz="40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endParaRPr lang="es-ES" sz="4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23D2E8-9EEF-7453-0507-61F5DF1BC699}"/>
              </a:ext>
            </a:extLst>
          </p:cNvPr>
          <p:cNvSpPr txBox="1"/>
          <p:nvPr/>
        </p:nvSpPr>
        <p:spPr>
          <a:xfrm>
            <a:off x="6712619" y="3560458"/>
            <a:ext cx="3576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visados para obra nueva en 2024 </a:t>
            </a:r>
          </a:p>
          <a:p>
            <a:pPr algn="ctr"/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Supone un incremento del 6,4% respecto a 2023, con 1.532.796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m2 autorizados más, si bien, respecto a 2019, representa un retroceso del 3,8%.</a:t>
            </a:r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2D42F56-C973-DD9D-FACD-00D44A4C2179}"/>
              </a:ext>
            </a:extLst>
          </p:cNvPr>
          <p:cNvSpPr/>
          <p:nvPr/>
        </p:nvSpPr>
        <p:spPr>
          <a:xfrm>
            <a:off x="3766341" y="4331983"/>
            <a:ext cx="2101058" cy="2101058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746902-EF08-BF82-7B0E-207CE873B583}"/>
              </a:ext>
            </a:extLst>
          </p:cNvPr>
          <p:cNvSpPr txBox="1"/>
          <p:nvPr/>
        </p:nvSpPr>
        <p:spPr>
          <a:xfrm>
            <a:off x="4451885" y="4633376"/>
            <a:ext cx="141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Montserrat ExtraBold" panose="00000900000000000000" pitchFamily="2" charset="0"/>
              </a:rPr>
              <a:t>9,7%</a:t>
            </a:r>
            <a:r>
              <a:rPr lang="es-ES" sz="2400" dirty="0">
                <a:solidFill>
                  <a:srgbClr val="FF0000"/>
                </a:solidFill>
                <a:latin typeface="Montserrat ExtraBold" panose="00000900000000000000" pitchFamily="2" charset="0"/>
              </a:rPr>
              <a:t> </a:t>
            </a:r>
          </a:p>
        </p:txBody>
      </p:sp>
      <p:pic>
        <p:nvPicPr>
          <p:cNvPr id="9" name="Gráfico 8" descr="Signo de intercalación hacia arriba con relleno sólido">
            <a:extLst>
              <a:ext uri="{FF2B5EF4-FFF2-40B4-BE49-F238E27FC236}">
                <a16:creationId xmlns:a16="http://schemas.microsoft.com/office/drawing/2014/main" id="{41D48202-BE0F-89FF-5945-AA4B979AE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081271" y="4633376"/>
            <a:ext cx="420124" cy="4201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2625F2B-4193-9B02-7B4D-108491997A9E}"/>
              </a:ext>
            </a:extLst>
          </p:cNvPr>
          <p:cNvSpPr txBox="1"/>
          <p:nvPr/>
        </p:nvSpPr>
        <p:spPr>
          <a:xfrm>
            <a:off x="3574249" y="3871114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F3CCF4-9AAD-BEA8-87AE-8DC4DA769D91}"/>
              </a:ext>
            </a:extLst>
          </p:cNvPr>
          <p:cNvSpPr txBox="1"/>
          <p:nvPr/>
        </p:nvSpPr>
        <p:spPr>
          <a:xfrm>
            <a:off x="3047723" y="3871114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A0B805-B6AE-5A34-33E6-419CA4AEEF42}"/>
              </a:ext>
            </a:extLst>
          </p:cNvPr>
          <p:cNvSpPr txBox="1"/>
          <p:nvPr/>
        </p:nvSpPr>
        <p:spPr>
          <a:xfrm>
            <a:off x="2594356" y="3871114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195984-355E-ED6B-2062-F5D84E8063A1}"/>
              </a:ext>
            </a:extLst>
          </p:cNvPr>
          <p:cNvSpPr txBox="1"/>
          <p:nvPr/>
        </p:nvSpPr>
        <p:spPr>
          <a:xfrm>
            <a:off x="2096909" y="3871114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65C27E-51C4-1023-972F-A79361EF43B4}"/>
              </a:ext>
            </a:extLst>
          </p:cNvPr>
          <p:cNvSpPr txBox="1"/>
          <p:nvPr/>
        </p:nvSpPr>
        <p:spPr>
          <a:xfrm>
            <a:off x="1614463" y="3871114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2019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90C7D17-762D-E7CD-A5D1-221FAE19D11E}"/>
              </a:ext>
            </a:extLst>
          </p:cNvPr>
          <p:cNvSpPr txBox="1"/>
          <p:nvPr/>
        </p:nvSpPr>
        <p:spPr>
          <a:xfrm>
            <a:off x="3951285" y="5268149"/>
            <a:ext cx="173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 la </a:t>
            </a:r>
            <a:r>
              <a:rPr lang="es-E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superficie visada no residencial</a:t>
            </a:r>
            <a:endParaRPr lang="es-E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CE1B685-2BB5-8254-0A13-D2F8F7981170}"/>
              </a:ext>
            </a:extLst>
          </p:cNvPr>
          <p:cNvSpPr/>
          <p:nvPr/>
        </p:nvSpPr>
        <p:spPr>
          <a:xfrm>
            <a:off x="9756701" y="198434"/>
            <a:ext cx="2101058" cy="2101058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2FDE75-CB6C-65F0-6C00-182FACA57386}"/>
              </a:ext>
            </a:extLst>
          </p:cNvPr>
          <p:cNvSpPr txBox="1"/>
          <p:nvPr/>
        </p:nvSpPr>
        <p:spPr>
          <a:xfrm>
            <a:off x="10442245" y="499827"/>
            <a:ext cx="141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Montserrat ExtraBold" panose="00000900000000000000" pitchFamily="2" charset="0"/>
              </a:rPr>
              <a:t>12,7% </a:t>
            </a:r>
          </a:p>
        </p:txBody>
      </p:sp>
      <p:pic>
        <p:nvPicPr>
          <p:cNvPr id="21" name="Gráfico 20" descr="Signo de intercalación hacia arriba con relleno sólido">
            <a:extLst>
              <a:ext uri="{FF2B5EF4-FFF2-40B4-BE49-F238E27FC236}">
                <a16:creationId xmlns:a16="http://schemas.microsoft.com/office/drawing/2014/main" id="{4876E284-0DEF-BACB-B998-0578D287B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1631" y="499827"/>
            <a:ext cx="420124" cy="42012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8705EF3-87CE-2C5B-CC90-C96B5F51324F}"/>
              </a:ext>
            </a:extLst>
          </p:cNvPr>
          <p:cNvSpPr txBox="1"/>
          <p:nvPr/>
        </p:nvSpPr>
        <p:spPr>
          <a:xfrm>
            <a:off x="9941645" y="1134600"/>
            <a:ext cx="173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 la </a:t>
            </a:r>
            <a:r>
              <a:rPr lang="es-E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superficie visada residencial</a:t>
            </a:r>
            <a:endParaRPr lang="es-E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EA4DD1-B8F8-D63B-C548-0F6D02A810C4}"/>
              </a:ext>
            </a:extLst>
          </p:cNvPr>
          <p:cNvSpPr txBox="1"/>
          <p:nvPr/>
        </p:nvSpPr>
        <p:spPr>
          <a:xfrm>
            <a:off x="4058617" y="3867386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2024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F8E83219-A864-49B5-B7A3-E21CED80AC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24313"/>
              </p:ext>
            </p:extLst>
          </p:nvPr>
        </p:nvGraphicFramePr>
        <p:xfrm>
          <a:off x="683007" y="1278242"/>
          <a:ext cx="4329718" cy="265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905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OBRA nueva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Número de viviendas (unidades)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73DC95F-B8D1-E692-A575-DC61B966A322}"/>
              </a:ext>
            </a:extLst>
          </p:cNvPr>
          <p:cNvSpPr/>
          <p:nvPr/>
        </p:nvSpPr>
        <p:spPr>
          <a:xfrm>
            <a:off x="558921" y="3429000"/>
            <a:ext cx="2215905" cy="2228850"/>
          </a:xfrm>
          <a:prstGeom prst="roundRect">
            <a:avLst>
              <a:gd name="adj" fmla="val 110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797" y="682369"/>
            <a:ext cx="661434" cy="6511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FE4638-A904-68EF-A28E-8336C0A2C09C}"/>
              </a:ext>
            </a:extLst>
          </p:cNvPr>
          <p:cNvSpPr txBox="1"/>
          <p:nvPr/>
        </p:nvSpPr>
        <p:spPr>
          <a:xfrm>
            <a:off x="687496" y="3512555"/>
            <a:ext cx="205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 SemiBold" pitchFamily="2" charset="0"/>
              </a:rPr>
              <a:t>119.601 </a:t>
            </a:r>
            <a:r>
              <a:rPr lang="es-ES" sz="1600" dirty="0" err="1">
                <a:latin typeface="Montserrat SemiBold" pitchFamily="2" charset="0"/>
              </a:rPr>
              <a:t>uds.</a:t>
            </a:r>
            <a:endParaRPr lang="es-ES" sz="1600" dirty="0">
              <a:latin typeface="Montserrat SemiBold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9FD4C0-4ED5-71A3-BF11-B748F6DFAD2D}"/>
              </a:ext>
            </a:extLst>
          </p:cNvPr>
          <p:cNvSpPr txBox="1"/>
          <p:nvPr/>
        </p:nvSpPr>
        <p:spPr>
          <a:xfrm>
            <a:off x="687350" y="3994447"/>
            <a:ext cx="194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2024 ha sido también el mejor año para la vivienda de nueva planta en España desde 2019. </a:t>
            </a:r>
          </a:p>
          <a:p>
            <a:endParaRPr lang="es-ES" sz="1200" dirty="0"/>
          </a:p>
          <a:p>
            <a:r>
              <a:rPr lang="es-ES" sz="1200" dirty="0"/>
              <a:t>Las unidades visadas para obra nueva han aumentado un </a:t>
            </a:r>
            <a:r>
              <a:rPr lang="es-ES" sz="1200" b="1" dirty="0"/>
              <a:t>21,5% </a:t>
            </a:r>
            <a:r>
              <a:rPr lang="es-ES" sz="1200" dirty="0"/>
              <a:t>respecto a 2023.</a:t>
            </a:r>
          </a:p>
        </p:txBody>
      </p:sp>
      <p:pic>
        <p:nvPicPr>
          <p:cNvPr id="12" name="Gráfico 11" descr="Signo de intercalación hacia arriba con relleno sólido">
            <a:extLst>
              <a:ext uri="{FF2B5EF4-FFF2-40B4-BE49-F238E27FC236}">
                <a16:creationId xmlns:a16="http://schemas.microsoft.com/office/drawing/2014/main" id="{813BEFB5-6A1C-E678-4ECB-4C808F50D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2446" y="3464512"/>
            <a:ext cx="420124" cy="420124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9657327-69D4-42D3-A013-46365E63B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857390"/>
              </p:ext>
            </p:extLst>
          </p:nvPr>
        </p:nvGraphicFramePr>
        <p:xfrm>
          <a:off x="2774826" y="1428751"/>
          <a:ext cx="9059108" cy="439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C7349D2-E0CA-49B0-809B-EB7358282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307117"/>
              </p:ext>
            </p:extLst>
          </p:nvPr>
        </p:nvGraphicFramePr>
        <p:xfrm>
          <a:off x="6096000" y="0"/>
          <a:ext cx="6096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439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Obra nueva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Residencial + No residencial (m</a:t>
            </a: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r>
              <a:rPr lang="es-ES" dirty="0"/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797" y="682369"/>
            <a:ext cx="661434" cy="65113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36FD070-61B0-4D4E-9ABD-20989670A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970444"/>
              </p:ext>
            </p:extLst>
          </p:nvPr>
        </p:nvGraphicFramePr>
        <p:xfrm>
          <a:off x="1666875" y="1428751"/>
          <a:ext cx="10133240" cy="439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2E997A9-2537-4137-8B59-67C26AF4F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215744"/>
              </p:ext>
            </p:extLst>
          </p:nvPr>
        </p:nvGraphicFramePr>
        <p:xfrm>
          <a:off x="6096001" y="0"/>
          <a:ext cx="6096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443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Obra nueva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Residencial (m</a:t>
            </a: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r>
              <a:rPr lang="es-ES" dirty="0"/>
              <a:t>)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73DC95F-B8D1-E692-A575-DC61B966A322}"/>
              </a:ext>
            </a:extLst>
          </p:cNvPr>
          <p:cNvSpPr/>
          <p:nvPr/>
        </p:nvSpPr>
        <p:spPr>
          <a:xfrm>
            <a:off x="558921" y="3429000"/>
            <a:ext cx="2215905" cy="2228850"/>
          </a:xfrm>
          <a:prstGeom prst="roundRect">
            <a:avLst>
              <a:gd name="adj" fmla="val 110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797" y="682369"/>
            <a:ext cx="661434" cy="6511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5B4012-AF0A-D193-F4AD-AC3AD71C0A45}"/>
              </a:ext>
            </a:extLst>
          </p:cNvPr>
          <p:cNvSpPr txBox="1"/>
          <p:nvPr/>
        </p:nvSpPr>
        <p:spPr>
          <a:xfrm>
            <a:off x="687496" y="3512555"/>
            <a:ext cx="205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Montserrat SemiBold" pitchFamily="2" charset="0"/>
              </a:rPr>
              <a:t>19.399.456</a:t>
            </a:r>
            <a:r>
              <a:rPr lang="es-ES" sz="1600" dirty="0">
                <a:latin typeface="Montserrat SemiBold" pitchFamily="2" charset="0"/>
              </a:rPr>
              <a:t> </a:t>
            </a:r>
            <a:r>
              <a:rPr lang="es-ES" sz="1600" b="1" dirty="0">
                <a:latin typeface="Montserrat SemiBold" pitchFamily="2" charset="0"/>
              </a:rPr>
              <a:t>m</a:t>
            </a:r>
            <a:r>
              <a:rPr lang="es-ES" sz="1600" b="1" dirty="0">
                <a:effectLst/>
                <a:latin typeface="Montserr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endParaRPr lang="es-ES" sz="1600" b="1" dirty="0">
              <a:latin typeface="Montserrat SemiBold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D9570B-FE01-15CE-9D7E-0DEC414E1463}"/>
              </a:ext>
            </a:extLst>
          </p:cNvPr>
          <p:cNvSpPr txBox="1"/>
          <p:nvPr/>
        </p:nvSpPr>
        <p:spPr>
          <a:xfrm>
            <a:off x="687350" y="3994447"/>
            <a:ext cx="1940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La superficie residencial visada para obra nueva ha aumentado un </a:t>
            </a:r>
            <a:r>
              <a:rPr lang="es-ES" sz="1200" b="1" dirty="0"/>
              <a:t>12,7% </a:t>
            </a:r>
            <a:r>
              <a:rPr lang="es-ES" sz="1200" dirty="0"/>
              <a:t>respecto a 2023 y replica prácticamente los datos registrados en el año 2019.</a:t>
            </a:r>
          </a:p>
          <a:p>
            <a:endParaRPr lang="es-ES" sz="1200" dirty="0">
              <a:solidFill>
                <a:srgbClr val="EF3C4C"/>
              </a:solidFill>
            </a:endParaRPr>
          </a:p>
        </p:txBody>
      </p:sp>
      <p:pic>
        <p:nvPicPr>
          <p:cNvPr id="14" name="Gráfico 13" descr="Signo de intercalación hacia arriba con relleno sólido">
            <a:extLst>
              <a:ext uri="{FF2B5EF4-FFF2-40B4-BE49-F238E27FC236}">
                <a16:creationId xmlns:a16="http://schemas.microsoft.com/office/drawing/2014/main" id="{A63EFBB4-3B44-1A51-CCFF-41704060F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2446" y="3464512"/>
            <a:ext cx="420124" cy="42012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1579231-64E9-4048-9AD3-C4E8BBF14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171473"/>
              </p:ext>
            </p:extLst>
          </p:nvPr>
        </p:nvGraphicFramePr>
        <p:xfrm>
          <a:off x="2774826" y="1428747"/>
          <a:ext cx="9030893" cy="439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9DBF44-3BEC-4F12-A444-D41718D79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303863"/>
              </p:ext>
            </p:extLst>
          </p:nvPr>
        </p:nvGraphicFramePr>
        <p:xfrm>
          <a:off x="6096000" y="0"/>
          <a:ext cx="6093349" cy="142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1544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4" y="623059"/>
            <a:ext cx="5114925" cy="390525"/>
          </a:xfrm>
        </p:spPr>
        <p:txBody>
          <a:bodyPr/>
          <a:lstStyle/>
          <a:p>
            <a:r>
              <a:rPr lang="es-ES" dirty="0"/>
              <a:t>obra nueva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No residencial (m</a:t>
            </a: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r>
              <a:rPr lang="es-ES" dirty="0"/>
              <a:t>)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73DC95F-B8D1-E692-A575-DC61B966A322}"/>
              </a:ext>
            </a:extLst>
          </p:cNvPr>
          <p:cNvSpPr/>
          <p:nvPr/>
        </p:nvSpPr>
        <p:spPr>
          <a:xfrm>
            <a:off x="558921" y="3429000"/>
            <a:ext cx="2215905" cy="2228850"/>
          </a:xfrm>
          <a:prstGeom prst="roundRect">
            <a:avLst>
              <a:gd name="adj" fmla="val 110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797" y="682369"/>
            <a:ext cx="661434" cy="6511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9E70DBA-6EE0-36FB-7742-51DA4D2500BA}"/>
              </a:ext>
            </a:extLst>
          </p:cNvPr>
          <p:cNvSpPr txBox="1"/>
          <p:nvPr/>
        </p:nvSpPr>
        <p:spPr>
          <a:xfrm>
            <a:off x="687496" y="3512555"/>
            <a:ext cx="205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Montserrat SemiBold" pitchFamily="2" charset="0"/>
              </a:rPr>
              <a:t>6.066.569</a:t>
            </a:r>
            <a:r>
              <a:rPr lang="es-ES" sz="1600" dirty="0"/>
              <a:t> </a:t>
            </a:r>
            <a:r>
              <a:rPr lang="es-ES" sz="1600" b="1" dirty="0">
                <a:latin typeface="Montserrat SemiBold" pitchFamily="2" charset="0"/>
              </a:rPr>
              <a:t>m</a:t>
            </a:r>
            <a:r>
              <a:rPr lang="es-ES" sz="1600" b="1" dirty="0">
                <a:effectLst/>
                <a:latin typeface="Montserr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endParaRPr lang="es-ES" sz="1600" b="1" dirty="0">
              <a:latin typeface="Montserrat SemiBold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C7F56F-1FE8-CDF5-870F-260B1708B098}"/>
              </a:ext>
            </a:extLst>
          </p:cNvPr>
          <p:cNvSpPr txBox="1"/>
          <p:nvPr/>
        </p:nvSpPr>
        <p:spPr>
          <a:xfrm>
            <a:off x="687350" y="3994447"/>
            <a:ext cx="194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La superficie no residencial de nueva planta ha caído un </a:t>
            </a:r>
            <a:r>
              <a:rPr lang="es-ES" sz="1200" b="1" dirty="0"/>
              <a:t>9,7%</a:t>
            </a:r>
            <a:r>
              <a:rPr lang="es-ES" sz="1200" dirty="0"/>
              <a:t> respecto a 2023.</a:t>
            </a:r>
          </a:p>
          <a:p>
            <a:endParaRPr lang="es-ES" sz="1200" dirty="0"/>
          </a:p>
          <a:p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en el caso de la rehabilitación, responde a operaciones puntuales que no marcan tendencias.</a:t>
            </a:r>
            <a:endParaRPr lang="es-ES" sz="1200" dirty="0"/>
          </a:p>
        </p:txBody>
      </p:sp>
      <p:pic>
        <p:nvPicPr>
          <p:cNvPr id="14" name="Gráfico 13" descr="Signo de intercalación hacia arriba con relleno sólido">
            <a:extLst>
              <a:ext uri="{FF2B5EF4-FFF2-40B4-BE49-F238E27FC236}">
                <a16:creationId xmlns:a16="http://schemas.microsoft.com/office/drawing/2014/main" id="{1667E6A2-FE8C-F640-80B8-0E93EAA19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222446" y="3464512"/>
            <a:ext cx="420124" cy="420124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0D3DE24-22F6-4423-95CA-1D096F94B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904557"/>
              </p:ext>
            </p:extLst>
          </p:nvPr>
        </p:nvGraphicFramePr>
        <p:xfrm>
          <a:off x="2774826" y="1453391"/>
          <a:ext cx="9067107" cy="436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1B04108-3D34-4CC0-9ACC-FDE5FDBA6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892388"/>
              </p:ext>
            </p:extLst>
          </p:nvPr>
        </p:nvGraphicFramePr>
        <p:xfrm>
          <a:off x="6096000" y="0"/>
          <a:ext cx="6096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1093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FC7C36-1E2E-E07E-1CE0-49D0DD09A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Variación por territorios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E5ADD43-3DBD-8074-A6D3-6D0596ADD555}"/>
              </a:ext>
            </a:extLst>
          </p:cNvPr>
          <p:cNvSpPr/>
          <p:nvPr/>
        </p:nvSpPr>
        <p:spPr>
          <a:xfrm>
            <a:off x="5867400" y="904875"/>
            <a:ext cx="5048250" cy="5048250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53993B-54A8-7F62-47A7-78E3295C1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350" y="1356280"/>
            <a:ext cx="1809750" cy="12307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123D2E8-9EEF-7453-0507-61F5DF1BC699}"/>
              </a:ext>
            </a:extLst>
          </p:cNvPr>
          <p:cNvSpPr txBox="1"/>
          <p:nvPr/>
        </p:nvSpPr>
        <p:spPr>
          <a:xfrm>
            <a:off x="6264070" y="2587070"/>
            <a:ext cx="4254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En términos generales, 2024 ha sido </a:t>
            </a: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un buen año para la edificación en España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con aumentos generalizados de la obra nueva residencial en todo el país.</a:t>
            </a:r>
          </a:p>
          <a:p>
            <a:pPr algn="ctr"/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La disparidad en la rehabilitación residencial</a:t>
            </a:r>
            <a:r>
              <a:rPr lang="es-E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por territorios advierte de la necesidad de una coordinación y cooperación interadministrativa para elevar las cifras de un sector clave para </a:t>
            </a:r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el progreso del país y el bienestar </a:t>
            </a:r>
          </a:p>
          <a:p>
            <a:pPr algn="ctr"/>
            <a:r>
              <a:rPr lang="es-E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de la población</a:t>
            </a:r>
            <a:endParaRPr lang="es-ES" sz="1600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7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27874E01-1A76-CFEE-8780-44CE2A55A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t="-2627" r="6516" b="2627"/>
          <a:stretch/>
        </p:blipFill>
        <p:spPr>
          <a:xfrm>
            <a:off x="1666874" y="1541871"/>
            <a:ext cx="8598916" cy="5180028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7048500" cy="390525"/>
          </a:xfrm>
        </p:spPr>
        <p:txBody>
          <a:bodyPr/>
          <a:lstStyle/>
          <a:p>
            <a:r>
              <a:rPr lang="es-ES" dirty="0"/>
              <a:t>Variación de superficie por territorios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7048500" cy="390525"/>
          </a:xfrm>
        </p:spPr>
        <p:txBody>
          <a:bodyPr/>
          <a:lstStyle/>
          <a:p>
            <a:r>
              <a:rPr lang="es-ES" dirty="0"/>
              <a:t>Superficie total. Rehabilitación + Obra nueva (%)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47" y="735393"/>
            <a:ext cx="949482" cy="64573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B034BF7A-F1E4-B354-4CFC-8E67967EAB68}"/>
              </a:ext>
            </a:extLst>
          </p:cNvPr>
          <p:cNvSpPr txBox="1"/>
          <p:nvPr/>
        </p:nvSpPr>
        <p:spPr>
          <a:xfrm>
            <a:off x="6096000" y="4794250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13,40%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87780D-CC95-BBB2-4177-34F4D8127D69}"/>
              </a:ext>
            </a:extLst>
          </p:cNvPr>
          <p:cNvSpPr txBox="1"/>
          <p:nvPr/>
        </p:nvSpPr>
        <p:spPr>
          <a:xfrm>
            <a:off x="7598228" y="2752090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6,54%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261EFC-026A-2ECA-4120-31723006D1E1}"/>
              </a:ext>
            </a:extLst>
          </p:cNvPr>
          <p:cNvSpPr txBox="1"/>
          <p:nvPr/>
        </p:nvSpPr>
        <p:spPr>
          <a:xfrm>
            <a:off x="5749771" y="1819275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4,80%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B94D8D-FF76-00BC-D4CF-D5771B3CE5C2}"/>
              </a:ext>
            </a:extLst>
          </p:cNvPr>
          <p:cNvSpPr txBox="1"/>
          <p:nvPr/>
        </p:nvSpPr>
        <p:spPr>
          <a:xfrm>
            <a:off x="8715374" y="3556635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2,03%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7F2BE3-1F3C-BC62-26A8-F427B63457D2}"/>
              </a:ext>
            </a:extLst>
          </p:cNvPr>
          <p:cNvSpPr txBox="1"/>
          <p:nvPr/>
        </p:nvSpPr>
        <p:spPr>
          <a:xfrm>
            <a:off x="3694882" y="5389789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0,51%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D16D38-2287-1E4A-917A-F27C7EDC8E01}"/>
              </a:ext>
            </a:extLst>
          </p:cNvPr>
          <p:cNvSpPr txBox="1"/>
          <p:nvPr/>
        </p:nvSpPr>
        <p:spPr>
          <a:xfrm>
            <a:off x="6442229" y="1686175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0,47%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77B328-5B1E-AAD9-B081-3A8E22CB7177}"/>
              </a:ext>
            </a:extLst>
          </p:cNvPr>
          <p:cNvSpPr txBox="1"/>
          <p:nvPr/>
        </p:nvSpPr>
        <p:spPr>
          <a:xfrm>
            <a:off x="6840709" y="3802856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8,84%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366A67-C790-1D69-9FE6-E1009461C9D5}"/>
              </a:ext>
            </a:extLst>
          </p:cNvPr>
          <p:cNvSpPr txBox="1"/>
          <p:nvPr/>
        </p:nvSpPr>
        <p:spPr>
          <a:xfrm>
            <a:off x="6096000" y="2613455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2,64%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8885901-3A4E-E722-4539-D9B2D29A6112}"/>
              </a:ext>
            </a:extLst>
          </p:cNvPr>
          <p:cNvSpPr txBox="1"/>
          <p:nvPr/>
        </p:nvSpPr>
        <p:spPr>
          <a:xfrm>
            <a:off x="8530045" y="2505869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-0,22%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4E75314-A157-DD07-86C9-ECF8B07677EA}"/>
              </a:ext>
            </a:extLst>
          </p:cNvPr>
          <p:cNvSpPr txBox="1"/>
          <p:nvPr/>
        </p:nvSpPr>
        <p:spPr>
          <a:xfrm>
            <a:off x="5521360" y="3875214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18,65%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84A9B7-D939-EE34-4A56-22C1D974F283}"/>
              </a:ext>
            </a:extLst>
          </p:cNvPr>
          <p:cNvSpPr txBox="1"/>
          <p:nvPr/>
        </p:nvSpPr>
        <p:spPr>
          <a:xfrm>
            <a:off x="4961645" y="2053763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21,49%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DCF7086-8111-F1A2-F8F7-9B871AA72706}"/>
              </a:ext>
            </a:extLst>
          </p:cNvPr>
          <p:cNvSpPr txBox="1"/>
          <p:nvPr/>
        </p:nvSpPr>
        <p:spPr>
          <a:xfrm>
            <a:off x="6592515" y="3284524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-0,36%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1C3C91E-5BAF-45CC-8378-4AEFAEAE588B}"/>
              </a:ext>
            </a:extLst>
          </p:cNvPr>
          <p:cNvSpPr txBox="1"/>
          <p:nvPr/>
        </p:nvSpPr>
        <p:spPr>
          <a:xfrm>
            <a:off x="7415348" y="4548029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2,49%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069B84-8175-0387-280A-FB2957BA0006}"/>
              </a:ext>
            </a:extLst>
          </p:cNvPr>
          <p:cNvSpPr txBox="1"/>
          <p:nvPr/>
        </p:nvSpPr>
        <p:spPr>
          <a:xfrm>
            <a:off x="7258109" y="2208786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44,14%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E47721-23FC-9633-B791-C0DC6F5AABB8}"/>
              </a:ext>
            </a:extLst>
          </p:cNvPr>
          <p:cNvSpPr txBox="1"/>
          <p:nvPr/>
        </p:nvSpPr>
        <p:spPr>
          <a:xfrm>
            <a:off x="6961431" y="2431894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17,59%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D17D533-0C60-AD2C-E633-9DAFE94A8F5C}"/>
              </a:ext>
            </a:extLst>
          </p:cNvPr>
          <p:cNvSpPr txBox="1"/>
          <p:nvPr/>
        </p:nvSpPr>
        <p:spPr>
          <a:xfrm>
            <a:off x="7761577" y="3802856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25,5</a:t>
            </a:r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45115C1-0778-3673-9676-86A07EC26837}"/>
              </a:ext>
            </a:extLst>
          </p:cNvPr>
          <p:cNvSpPr txBox="1"/>
          <p:nvPr/>
        </p:nvSpPr>
        <p:spPr>
          <a:xfrm>
            <a:off x="7069119" y="1700144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-3,04%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313C178-9C60-ADAB-126A-5FE66E615CB4}"/>
              </a:ext>
            </a:extLst>
          </p:cNvPr>
          <p:cNvSpPr txBox="1"/>
          <p:nvPr/>
        </p:nvSpPr>
        <p:spPr>
          <a:xfrm>
            <a:off x="6246286" y="5737430"/>
            <a:ext cx="692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-36,45%</a:t>
            </a:r>
          </a:p>
        </p:txBody>
      </p:sp>
    </p:spTree>
    <p:extLst>
      <p:ext uri="{BB962C8B-B14F-4D97-AF65-F5344CB8AC3E}">
        <p14:creationId xmlns:p14="http://schemas.microsoft.com/office/powerpoint/2010/main" val="105223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7048500" cy="390525"/>
          </a:xfrm>
        </p:spPr>
        <p:txBody>
          <a:bodyPr/>
          <a:lstStyle/>
          <a:p>
            <a:r>
              <a:rPr lang="es-ES" dirty="0"/>
              <a:t>Variación de superficie por territorios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7237547" cy="390525"/>
          </a:xfrm>
        </p:spPr>
        <p:txBody>
          <a:bodyPr/>
          <a:lstStyle/>
          <a:p>
            <a:r>
              <a:rPr lang="es-ES" dirty="0"/>
              <a:t>Rehabilitación. Residencial + No residencial (%)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47" y="735393"/>
            <a:ext cx="949482" cy="6457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699473-B4D6-64FD-3C33-312CEA471D08}"/>
              </a:ext>
            </a:extLst>
          </p:cNvPr>
          <p:cNvSpPr txBox="1"/>
          <p:nvPr/>
        </p:nvSpPr>
        <p:spPr>
          <a:xfrm>
            <a:off x="6001302" y="181834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48,21%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1C7A91-E436-B17C-3C15-093F6A70D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r="-207"/>
          <a:stretch/>
        </p:blipFill>
        <p:spPr>
          <a:xfrm>
            <a:off x="1660754" y="1428750"/>
            <a:ext cx="9089030" cy="501977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5671F5B-5533-CC57-3931-D0845AB80327}"/>
              </a:ext>
            </a:extLst>
          </p:cNvPr>
          <p:cNvSpPr txBox="1"/>
          <p:nvPr/>
        </p:nvSpPr>
        <p:spPr>
          <a:xfrm>
            <a:off x="5913921" y="4547219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59,15%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5E771A-75C3-5ABC-272F-AE37787F83E6}"/>
              </a:ext>
            </a:extLst>
          </p:cNvPr>
          <p:cNvSpPr txBox="1"/>
          <p:nvPr/>
        </p:nvSpPr>
        <p:spPr>
          <a:xfrm>
            <a:off x="7416150" y="2474349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64,53%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8CC1A7-5B15-E72E-C125-6120278DB771}"/>
              </a:ext>
            </a:extLst>
          </p:cNvPr>
          <p:cNvSpPr txBox="1"/>
          <p:nvPr/>
        </p:nvSpPr>
        <p:spPr>
          <a:xfrm>
            <a:off x="5500664" y="1636337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-6,57%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F38782-6745-6425-17DD-5327282FD249}"/>
              </a:ext>
            </a:extLst>
          </p:cNvPr>
          <p:cNvSpPr txBox="1"/>
          <p:nvPr/>
        </p:nvSpPr>
        <p:spPr>
          <a:xfrm>
            <a:off x="8302118" y="3218243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-0,90%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4AB3D9-F173-FAEE-53BF-259658F0EFCC}"/>
              </a:ext>
            </a:extLst>
          </p:cNvPr>
          <p:cNvSpPr txBox="1"/>
          <p:nvPr/>
        </p:nvSpPr>
        <p:spPr>
          <a:xfrm>
            <a:off x="3447089" y="5077523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-3, 76%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98CBEB-D8DF-99FD-6D34-5AB5900C74DF}"/>
              </a:ext>
            </a:extLst>
          </p:cNvPr>
          <p:cNvSpPr txBox="1"/>
          <p:nvPr/>
        </p:nvSpPr>
        <p:spPr>
          <a:xfrm>
            <a:off x="6224278" y="1520547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23,97%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87DF32-564F-8DB5-F250-5DA39F772233}"/>
              </a:ext>
            </a:extLst>
          </p:cNvPr>
          <p:cNvSpPr txBox="1"/>
          <p:nvPr/>
        </p:nvSpPr>
        <p:spPr>
          <a:xfrm>
            <a:off x="6577777" y="3533231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36,59%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E7EB72-3CE1-1FDF-1882-3EF4C8F09B88}"/>
              </a:ext>
            </a:extLst>
          </p:cNvPr>
          <p:cNvSpPr txBox="1"/>
          <p:nvPr/>
        </p:nvSpPr>
        <p:spPr>
          <a:xfrm>
            <a:off x="5811021" y="2390772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6,12%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71EBF5B-CACB-CB54-438D-29EC6F6647FA}"/>
              </a:ext>
            </a:extLst>
          </p:cNvPr>
          <p:cNvSpPr txBox="1"/>
          <p:nvPr/>
        </p:nvSpPr>
        <p:spPr>
          <a:xfrm>
            <a:off x="8242663" y="2378280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2,41%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0BBE37-61AB-9AB7-DACD-71AF0D3B8DE2}"/>
              </a:ext>
            </a:extLst>
          </p:cNvPr>
          <p:cNvSpPr txBox="1"/>
          <p:nvPr/>
        </p:nvSpPr>
        <p:spPr>
          <a:xfrm>
            <a:off x="5397764" y="3600995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20,88%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889B172-5C16-FE04-C8D6-22BA7628D65D}"/>
              </a:ext>
            </a:extLst>
          </p:cNvPr>
          <p:cNvSpPr txBox="1"/>
          <p:nvPr/>
        </p:nvSpPr>
        <p:spPr>
          <a:xfrm>
            <a:off x="4777868" y="1861326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-8,16%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6FDA0C8-34D0-12F9-12B9-DCC26BA5D5B4}"/>
              </a:ext>
            </a:extLst>
          </p:cNvPr>
          <p:cNvSpPr txBox="1"/>
          <p:nvPr/>
        </p:nvSpPr>
        <p:spPr>
          <a:xfrm>
            <a:off x="6327177" y="3078548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-1,26%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14410C-618A-240A-A498-BC4CB3A3C858}"/>
              </a:ext>
            </a:extLst>
          </p:cNvPr>
          <p:cNvSpPr txBox="1"/>
          <p:nvPr/>
        </p:nvSpPr>
        <p:spPr>
          <a:xfrm>
            <a:off x="7153690" y="4288224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35,29%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DE27D29-1A57-15EE-BA4D-BD28EFB1F659}"/>
              </a:ext>
            </a:extLst>
          </p:cNvPr>
          <p:cNvSpPr txBox="1"/>
          <p:nvPr/>
        </p:nvSpPr>
        <p:spPr>
          <a:xfrm>
            <a:off x="7071360" y="1916863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34,24%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0A4B564-73ED-6BD8-1E28-E807918409B4}"/>
              </a:ext>
            </a:extLst>
          </p:cNvPr>
          <p:cNvSpPr txBox="1"/>
          <p:nvPr/>
        </p:nvSpPr>
        <p:spPr>
          <a:xfrm>
            <a:off x="6740433" y="2147253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60,00%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4DA37D1-8A7F-4DE4-156D-3395E3EDF401}"/>
              </a:ext>
            </a:extLst>
          </p:cNvPr>
          <p:cNvSpPr txBox="1"/>
          <p:nvPr/>
        </p:nvSpPr>
        <p:spPr>
          <a:xfrm>
            <a:off x="6740433" y="1535896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-12,24%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B4FE2BE-9D73-93CD-DFAA-78C64470E070}"/>
              </a:ext>
            </a:extLst>
          </p:cNvPr>
          <p:cNvSpPr txBox="1"/>
          <p:nvPr/>
        </p:nvSpPr>
        <p:spPr>
          <a:xfrm>
            <a:off x="6033998" y="5456066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410,76%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B8C89A-BDE7-DDA7-2982-B765F98BF21B}"/>
              </a:ext>
            </a:extLst>
          </p:cNvPr>
          <p:cNvSpPr txBox="1"/>
          <p:nvPr/>
        </p:nvSpPr>
        <p:spPr>
          <a:xfrm>
            <a:off x="7494932" y="3600994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6,44%</a:t>
            </a:r>
          </a:p>
        </p:txBody>
      </p:sp>
    </p:spTree>
    <p:extLst>
      <p:ext uri="{BB962C8B-B14F-4D97-AF65-F5344CB8AC3E}">
        <p14:creationId xmlns:p14="http://schemas.microsoft.com/office/powerpoint/2010/main" val="105132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8D4FC8-3502-7A05-18F1-4CCCEED11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449288"/>
            <a:ext cx="4048125" cy="1009650"/>
          </a:xfrm>
        </p:spPr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5B4D67-532C-6D72-11B8-421680BD8F98}"/>
              </a:ext>
            </a:extLst>
          </p:cNvPr>
          <p:cNvSpPr txBox="1"/>
          <p:nvPr/>
        </p:nvSpPr>
        <p:spPr>
          <a:xfrm>
            <a:off x="590550" y="884546"/>
            <a:ext cx="942346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Montserrat ExtraBold" panose="00000900000000000000" pitchFamily="2" charset="0"/>
              </a:rPr>
              <a:t>1. DATOS DE VISADO NACIONALES</a:t>
            </a: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dirty="0">
              <a:latin typeface="Montserrat ExtraBold" panose="00000900000000000000" pitchFamily="2" charset="0"/>
            </a:endParaRPr>
          </a:p>
          <a:p>
            <a:endParaRPr lang="es-ES" sz="500" dirty="0">
              <a:latin typeface="Montserrat ExtraBold" panose="00000900000000000000" pitchFamily="2" charset="0"/>
            </a:endParaRPr>
          </a:p>
          <a:p>
            <a:r>
              <a:rPr lang="es-ES" dirty="0">
                <a:latin typeface="Montserrat ExtraBold" panose="00000900000000000000" pitchFamily="2" charset="0"/>
              </a:rPr>
              <a:t>2. DATOS DE LA RED DE OFICINAS DE APOYO A LA REHABILITACIÓN</a:t>
            </a:r>
          </a:p>
          <a:p>
            <a:r>
              <a:rPr lang="es-ES" dirty="0">
                <a:latin typeface="Montserrat ExtraBold" panose="00000900000000000000" pitchFamily="2" charset="0"/>
              </a:rPr>
              <a:t>3. EXPEDIENTES DE REHABILITACIÓN</a:t>
            </a:r>
          </a:p>
          <a:p>
            <a:endParaRPr lang="es-ES" dirty="0">
              <a:latin typeface="Montserrat ExtraBold" panose="00000900000000000000" pitchFamily="2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3CF7705-700F-F38A-DDEB-447CBBCF93F7}"/>
              </a:ext>
            </a:extLst>
          </p:cNvPr>
          <p:cNvSpPr/>
          <p:nvPr/>
        </p:nvSpPr>
        <p:spPr>
          <a:xfrm>
            <a:off x="8863022" y="2875173"/>
            <a:ext cx="2738426" cy="2277415"/>
          </a:xfrm>
          <a:prstGeom prst="roundRect">
            <a:avLst>
              <a:gd name="adj" fmla="val 7456"/>
            </a:avLst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853083-9AF6-068A-4A96-12398A673160}"/>
              </a:ext>
            </a:extLst>
          </p:cNvPr>
          <p:cNvSpPr txBox="1"/>
          <p:nvPr/>
        </p:nvSpPr>
        <p:spPr>
          <a:xfrm>
            <a:off x="9008644" y="3028930"/>
            <a:ext cx="2492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  <a:latin typeface="Montserrat ExtraBold" panose="00000900000000000000" pitchFamily="2" charset="0"/>
                <a:ea typeface="Open Sans" pitchFamily="2" charset="0"/>
                <a:cs typeface="Open Sans" pitchFamily="2" charset="0"/>
              </a:rPr>
              <a:t>FICHA TÉCNICA</a:t>
            </a:r>
          </a:p>
          <a:p>
            <a:endParaRPr lang="es-ES" sz="120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s-E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Este informe se realiza con datos recopilados por las oficinas técnicas de los 30 Colegios Oficiales de Arquitectos de España.</a:t>
            </a:r>
          </a:p>
          <a:p>
            <a:endParaRPr lang="es-E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s-E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Fecha de recopilación de datos:</a:t>
            </a:r>
          </a:p>
          <a:p>
            <a:r>
              <a:rPr lang="es-E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29 de enero de 2025</a:t>
            </a:r>
          </a:p>
          <a:p>
            <a:endParaRPr lang="es-ES" sz="120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Imagen 8" descr="Icono&#10;&#10;Descripción generada automáticamente con confianza media">
            <a:extLst>
              <a:ext uri="{FF2B5EF4-FFF2-40B4-BE49-F238E27FC236}">
                <a16:creationId xmlns:a16="http://schemas.microsoft.com/office/drawing/2014/main" id="{A4BAAFBA-1DD0-C461-3299-B3116167F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44" y="449288"/>
            <a:ext cx="2592805" cy="182718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E1D9187-299F-CAA0-D409-005AFB8D5C43}"/>
              </a:ext>
            </a:extLst>
          </p:cNvPr>
          <p:cNvSpPr txBox="1"/>
          <p:nvPr/>
        </p:nvSpPr>
        <p:spPr>
          <a:xfrm>
            <a:off x="800926" y="1202511"/>
            <a:ext cx="50561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Vivienda nueva. Evolución 1961 - 2024</a:t>
            </a:r>
          </a:p>
          <a:p>
            <a:r>
              <a:rPr lang="es-E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Superficie total</a:t>
            </a:r>
          </a:p>
          <a:p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Superficie (Obra nueva + Rehabilitación) </a:t>
            </a:r>
          </a:p>
          <a:p>
            <a:endParaRPr lang="es-ES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s-E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Rehabilitación 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Número de viviendas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Superficie (Residencial + No residencial)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Superficie (Residencial)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Superficie (No residencial) </a:t>
            </a:r>
          </a:p>
          <a:p>
            <a:endParaRPr lang="es-ES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s-E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Obra Nueva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Número de viviendas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Superficie (Residencial + No residencial)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Superficie (Residencial)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Superficie (No residencial)</a:t>
            </a:r>
          </a:p>
          <a:p>
            <a:endParaRPr lang="es-ES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s-E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Variación de superficie por territorios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Sup. Obra nueva + Rehabilitación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Sup. Rehabilitación (Residencial + No residencial)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Sup. Rehabilitación (Residencial)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Sup. Rehabilitación (No residencial)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Sup. Obra nueva (Residencial + No residencial)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Sup. Obra nueva (Residencial)</a:t>
            </a:r>
          </a:p>
          <a:p>
            <a:pPr lvl="1"/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Sup. Obra nueva (No residencial)</a:t>
            </a:r>
          </a:p>
        </p:txBody>
      </p:sp>
    </p:spTree>
    <p:extLst>
      <p:ext uri="{BB962C8B-B14F-4D97-AF65-F5344CB8AC3E}">
        <p14:creationId xmlns:p14="http://schemas.microsoft.com/office/powerpoint/2010/main" val="307053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7048500" cy="390525"/>
          </a:xfrm>
        </p:spPr>
        <p:txBody>
          <a:bodyPr/>
          <a:lstStyle/>
          <a:p>
            <a:r>
              <a:rPr lang="es-ES" dirty="0"/>
              <a:t>Variación de superficie por territorios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7237547" cy="390525"/>
          </a:xfrm>
        </p:spPr>
        <p:txBody>
          <a:bodyPr/>
          <a:lstStyle/>
          <a:p>
            <a:r>
              <a:rPr lang="es-ES" dirty="0"/>
              <a:t>Rehabilitación residencial (%)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47" y="735393"/>
            <a:ext cx="949482" cy="6457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87E6139-4696-D9B3-7E17-AA8BCC7A5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5" t="-14" r="-1929" b="14"/>
          <a:stretch/>
        </p:blipFill>
        <p:spPr>
          <a:xfrm>
            <a:off x="2447108" y="1485515"/>
            <a:ext cx="9039497" cy="500955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794F5374-D967-4540-905F-9232F52B3377}"/>
              </a:ext>
            </a:extLst>
          </p:cNvPr>
          <p:cNvSpPr txBox="1"/>
          <p:nvPr/>
        </p:nvSpPr>
        <p:spPr>
          <a:xfrm>
            <a:off x="6476184" y="4624137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68,97%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1AE9E1-4DAA-E231-EB40-0532BB9903C7}"/>
              </a:ext>
            </a:extLst>
          </p:cNvPr>
          <p:cNvSpPr txBox="1"/>
          <p:nvPr/>
        </p:nvSpPr>
        <p:spPr>
          <a:xfrm>
            <a:off x="7927683" y="2615031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-14,31%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0ECAC1-5153-79F0-C60D-CFE5CE8AC8DC}"/>
              </a:ext>
            </a:extLst>
          </p:cNvPr>
          <p:cNvSpPr txBox="1"/>
          <p:nvPr/>
        </p:nvSpPr>
        <p:spPr>
          <a:xfrm>
            <a:off x="5902433" y="1741422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-15,48%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C91B7D-9444-8263-C697-559C9F51742D}"/>
              </a:ext>
            </a:extLst>
          </p:cNvPr>
          <p:cNvSpPr txBox="1"/>
          <p:nvPr/>
        </p:nvSpPr>
        <p:spPr>
          <a:xfrm>
            <a:off x="8904421" y="330588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4,32%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E4EA8F-79C5-1BEE-88EA-5ADDC96F94A3}"/>
              </a:ext>
            </a:extLst>
          </p:cNvPr>
          <p:cNvSpPr txBox="1"/>
          <p:nvPr/>
        </p:nvSpPr>
        <p:spPr>
          <a:xfrm>
            <a:off x="4024054" y="5126264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-18,69%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485D65-E28B-894B-D7FA-53D7E36FEF95}"/>
              </a:ext>
            </a:extLst>
          </p:cNvPr>
          <p:cNvSpPr txBox="1"/>
          <p:nvPr/>
        </p:nvSpPr>
        <p:spPr>
          <a:xfrm>
            <a:off x="6655217" y="1553984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11,86%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8D6040-C02F-DD3D-3CC8-EED6E884C827}"/>
              </a:ext>
            </a:extLst>
          </p:cNvPr>
          <p:cNvSpPr txBox="1"/>
          <p:nvPr/>
        </p:nvSpPr>
        <p:spPr>
          <a:xfrm>
            <a:off x="7112417" y="3646813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43,28%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E5FDEE-DBB7-AB4D-EB51-FD02A11E6DCB}"/>
              </a:ext>
            </a:extLst>
          </p:cNvPr>
          <p:cNvSpPr txBox="1"/>
          <p:nvPr/>
        </p:nvSpPr>
        <p:spPr>
          <a:xfrm>
            <a:off x="6435017" y="249192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-26,37%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BB52FF-533D-4B9A-2620-D0B51D217DE0}"/>
              </a:ext>
            </a:extLst>
          </p:cNvPr>
          <p:cNvSpPr txBox="1"/>
          <p:nvPr/>
        </p:nvSpPr>
        <p:spPr>
          <a:xfrm>
            <a:off x="8784116" y="2432078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5,88%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7F770F-46A9-0DEC-5410-C8AA97DB2EF3}"/>
              </a:ext>
            </a:extLst>
          </p:cNvPr>
          <p:cNvSpPr txBox="1"/>
          <p:nvPr/>
        </p:nvSpPr>
        <p:spPr>
          <a:xfrm>
            <a:off x="5902433" y="366982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7,42%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E24019-08AE-85B1-FCBA-3611808C5400}"/>
              </a:ext>
            </a:extLst>
          </p:cNvPr>
          <p:cNvSpPr txBox="1"/>
          <p:nvPr/>
        </p:nvSpPr>
        <p:spPr>
          <a:xfrm>
            <a:off x="5266200" y="1933027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-5,24%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550E1D-AD21-4F78-1132-A16B7CA8718C}"/>
              </a:ext>
            </a:extLst>
          </p:cNvPr>
          <p:cNvSpPr txBox="1"/>
          <p:nvPr/>
        </p:nvSpPr>
        <p:spPr>
          <a:xfrm>
            <a:off x="6856022" y="311715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16,61%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266DBEE-331D-65E8-5975-9E06B424ACFE}"/>
              </a:ext>
            </a:extLst>
          </p:cNvPr>
          <p:cNvSpPr txBox="1"/>
          <p:nvPr/>
        </p:nvSpPr>
        <p:spPr>
          <a:xfrm>
            <a:off x="7631955" y="4320945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95,78%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DE9F340-285A-5115-9D48-3CA531D97915}"/>
              </a:ext>
            </a:extLst>
          </p:cNvPr>
          <p:cNvSpPr txBox="1"/>
          <p:nvPr/>
        </p:nvSpPr>
        <p:spPr>
          <a:xfrm>
            <a:off x="7631955" y="1991328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18,83%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7721E5F-8713-4989-AA49-7477C5ACCC20}"/>
              </a:ext>
            </a:extLst>
          </p:cNvPr>
          <p:cNvSpPr txBox="1"/>
          <p:nvPr/>
        </p:nvSpPr>
        <p:spPr>
          <a:xfrm>
            <a:off x="7291450" y="2264202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28,27%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3305DB-4E9A-D3BA-C34D-383D6157969B}"/>
              </a:ext>
            </a:extLst>
          </p:cNvPr>
          <p:cNvSpPr txBox="1"/>
          <p:nvPr/>
        </p:nvSpPr>
        <p:spPr>
          <a:xfrm>
            <a:off x="7945869" y="3630087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10,95%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325FF91-27BF-6601-4EC1-2B1F6CC79B1F}"/>
              </a:ext>
            </a:extLst>
          </p:cNvPr>
          <p:cNvSpPr txBox="1"/>
          <p:nvPr/>
        </p:nvSpPr>
        <p:spPr>
          <a:xfrm>
            <a:off x="7278395" y="1569693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-1,91%</a:t>
            </a:r>
          </a:p>
        </p:txBody>
      </p:sp>
    </p:spTree>
    <p:extLst>
      <p:ext uri="{BB962C8B-B14F-4D97-AF65-F5344CB8AC3E}">
        <p14:creationId xmlns:p14="http://schemas.microsoft.com/office/powerpoint/2010/main" val="399875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7048500" cy="390525"/>
          </a:xfrm>
        </p:spPr>
        <p:txBody>
          <a:bodyPr/>
          <a:lstStyle/>
          <a:p>
            <a:r>
              <a:rPr lang="es-ES" dirty="0"/>
              <a:t>Variación de superficie por territorios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7237547" cy="390525"/>
          </a:xfrm>
        </p:spPr>
        <p:txBody>
          <a:bodyPr/>
          <a:lstStyle/>
          <a:p>
            <a:r>
              <a:rPr lang="es-ES" dirty="0"/>
              <a:t>Rehabilitación no residencial (%)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47" y="735393"/>
            <a:ext cx="949482" cy="6457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CDDDB19-FDED-439B-7FB8-1144F1086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920" r="-4955" b="-920"/>
          <a:stretch/>
        </p:blipFill>
        <p:spPr>
          <a:xfrm>
            <a:off x="1666874" y="1650967"/>
            <a:ext cx="8942182" cy="478155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A5392CE-99E9-51AD-B58C-EC763BFFAEA9}"/>
              </a:ext>
            </a:extLst>
          </p:cNvPr>
          <p:cNvSpPr txBox="1"/>
          <p:nvPr/>
        </p:nvSpPr>
        <p:spPr>
          <a:xfrm>
            <a:off x="5392179" y="452062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50,66%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DE921E-AAE9-E92A-7C6C-6B43CD9D89E3}"/>
              </a:ext>
            </a:extLst>
          </p:cNvPr>
          <p:cNvSpPr txBox="1"/>
          <p:nvPr/>
        </p:nvSpPr>
        <p:spPr>
          <a:xfrm>
            <a:off x="6787876" y="2614918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177,06%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19C8F4-4584-BD86-4248-3F4FCB46F1AC}"/>
              </a:ext>
            </a:extLst>
          </p:cNvPr>
          <p:cNvSpPr txBox="1"/>
          <p:nvPr/>
        </p:nvSpPr>
        <p:spPr>
          <a:xfrm>
            <a:off x="5043499" y="1795271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3,47%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F87163-9903-B73F-1830-ED6B25BC511D}"/>
              </a:ext>
            </a:extLst>
          </p:cNvPr>
          <p:cNvSpPr txBox="1"/>
          <p:nvPr/>
        </p:nvSpPr>
        <p:spPr>
          <a:xfrm>
            <a:off x="7747365" y="322766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-6,05%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918B51-528D-25E3-84AA-EF92AD87D31C}"/>
              </a:ext>
            </a:extLst>
          </p:cNvPr>
          <p:cNvSpPr txBox="1"/>
          <p:nvPr/>
        </p:nvSpPr>
        <p:spPr>
          <a:xfrm>
            <a:off x="3243936" y="5083922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5,60%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5B3CC0-E7D9-87BD-6AA4-46862C7CD80B}"/>
              </a:ext>
            </a:extLst>
          </p:cNvPr>
          <p:cNvSpPr txBox="1"/>
          <p:nvPr/>
        </p:nvSpPr>
        <p:spPr>
          <a:xfrm>
            <a:off x="6540002" y="2091344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66,25%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148953-6E57-9727-6D23-64A311C61DD0}"/>
              </a:ext>
            </a:extLst>
          </p:cNvPr>
          <p:cNvSpPr txBox="1"/>
          <p:nvPr/>
        </p:nvSpPr>
        <p:spPr>
          <a:xfrm>
            <a:off x="6096000" y="357347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29,18%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11B744-E273-CDBA-6C71-67AC5F75FF77}"/>
              </a:ext>
            </a:extLst>
          </p:cNvPr>
          <p:cNvSpPr txBox="1"/>
          <p:nvPr/>
        </p:nvSpPr>
        <p:spPr>
          <a:xfrm>
            <a:off x="5459767" y="2550822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53,43%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C566012-EA8F-B102-1E37-B591D4522E87}"/>
              </a:ext>
            </a:extLst>
          </p:cNvPr>
          <p:cNvSpPr txBox="1"/>
          <p:nvPr/>
        </p:nvSpPr>
        <p:spPr>
          <a:xfrm>
            <a:off x="7723810" y="241842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-1,41%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E4843E-0390-3190-774B-90677B1EB2E6}"/>
              </a:ext>
            </a:extLst>
          </p:cNvPr>
          <p:cNvSpPr txBox="1"/>
          <p:nvPr/>
        </p:nvSpPr>
        <p:spPr>
          <a:xfrm>
            <a:off x="4905387" y="366166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42,44%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4C0124-14F6-8AE4-70FA-5DCD8293A547}"/>
              </a:ext>
            </a:extLst>
          </p:cNvPr>
          <p:cNvSpPr txBox="1"/>
          <p:nvPr/>
        </p:nvSpPr>
        <p:spPr>
          <a:xfrm>
            <a:off x="4335629" y="1961973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-12,63%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CBF09A-F7CC-7F5C-6ED5-414EE9F16C0B}"/>
              </a:ext>
            </a:extLst>
          </p:cNvPr>
          <p:cNvSpPr txBox="1"/>
          <p:nvPr/>
        </p:nvSpPr>
        <p:spPr>
          <a:xfrm>
            <a:off x="5846313" y="3137781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-13,19%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F17991C-0B7F-157E-C948-D7EB672B3100}"/>
              </a:ext>
            </a:extLst>
          </p:cNvPr>
          <p:cNvSpPr txBox="1"/>
          <p:nvPr/>
        </p:nvSpPr>
        <p:spPr>
          <a:xfrm>
            <a:off x="6664645" y="428641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2,76%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4C66D2-3E19-7743-3547-479C03A7B800}"/>
              </a:ext>
            </a:extLst>
          </p:cNvPr>
          <p:cNvSpPr txBox="1"/>
          <p:nvPr/>
        </p:nvSpPr>
        <p:spPr>
          <a:xfrm>
            <a:off x="5753325" y="1628748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51, 98%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8083932-5A52-19CB-50D3-082762E55CF6}"/>
              </a:ext>
            </a:extLst>
          </p:cNvPr>
          <p:cNvSpPr txBox="1"/>
          <p:nvPr/>
        </p:nvSpPr>
        <p:spPr>
          <a:xfrm>
            <a:off x="6310165" y="2295318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70,53%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B073EBF-6CAF-CAD3-0A67-5653A430382D}"/>
              </a:ext>
            </a:extLst>
          </p:cNvPr>
          <p:cNvSpPr txBox="1"/>
          <p:nvPr/>
        </p:nvSpPr>
        <p:spPr>
          <a:xfrm>
            <a:off x="7080062" y="3628052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3,00%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77828F2-40E1-D54A-10C5-E52953705DAC}"/>
              </a:ext>
            </a:extLst>
          </p:cNvPr>
          <p:cNvSpPr txBox="1"/>
          <p:nvPr/>
        </p:nvSpPr>
        <p:spPr>
          <a:xfrm>
            <a:off x="6310165" y="1670113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-26,97%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5DBD79A-A151-854B-D9C4-00AF2502752C}"/>
              </a:ext>
            </a:extLst>
          </p:cNvPr>
          <p:cNvSpPr txBox="1"/>
          <p:nvPr/>
        </p:nvSpPr>
        <p:spPr>
          <a:xfrm>
            <a:off x="5570276" y="5379592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410,76%</a:t>
            </a:r>
          </a:p>
        </p:txBody>
      </p:sp>
    </p:spTree>
    <p:extLst>
      <p:ext uri="{BB962C8B-B14F-4D97-AF65-F5344CB8AC3E}">
        <p14:creationId xmlns:p14="http://schemas.microsoft.com/office/powerpoint/2010/main" val="349313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7048500" cy="390525"/>
          </a:xfrm>
        </p:spPr>
        <p:txBody>
          <a:bodyPr/>
          <a:lstStyle/>
          <a:p>
            <a:r>
              <a:rPr lang="es-ES" dirty="0"/>
              <a:t>Variación de superficie por territorios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7237547" cy="390525"/>
          </a:xfrm>
        </p:spPr>
        <p:txBody>
          <a:bodyPr/>
          <a:lstStyle/>
          <a:p>
            <a:r>
              <a:rPr lang="es-ES" dirty="0"/>
              <a:t>Obra nueva. Residencial + No residencial (%)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47" y="735393"/>
            <a:ext cx="949482" cy="64573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2FAFBE5-A826-3E40-8F45-FD16502C1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1" r="7844"/>
          <a:stretch/>
        </p:blipFill>
        <p:spPr>
          <a:xfrm>
            <a:off x="1771650" y="1422356"/>
            <a:ext cx="7920990" cy="501977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16672D-3812-58B2-6FBF-E26066027794}"/>
              </a:ext>
            </a:extLst>
          </p:cNvPr>
          <p:cNvSpPr txBox="1"/>
          <p:nvPr/>
        </p:nvSpPr>
        <p:spPr>
          <a:xfrm>
            <a:off x="5902061" y="4481461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6,98%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7DA2B1A-A10F-7751-F1C5-91D85298369E}"/>
              </a:ext>
            </a:extLst>
          </p:cNvPr>
          <p:cNvSpPr txBox="1"/>
          <p:nvPr/>
        </p:nvSpPr>
        <p:spPr>
          <a:xfrm>
            <a:off x="6860511" y="1537314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8,19%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935E904-5A37-94F9-AD32-4F30BAAA8398}"/>
              </a:ext>
            </a:extLst>
          </p:cNvPr>
          <p:cNvSpPr txBox="1"/>
          <p:nvPr/>
        </p:nvSpPr>
        <p:spPr>
          <a:xfrm>
            <a:off x="7386873" y="2571346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-11,60%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C0785AD-D041-42CB-EEA2-FE5B09483FC5}"/>
              </a:ext>
            </a:extLst>
          </p:cNvPr>
          <p:cNvSpPr txBox="1"/>
          <p:nvPr/>
        </p:nvSpPr>
        <p:spPr>
          <a:xfrm>
            <a:off x="5337848" y="1630716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13,96%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6D03589-14B1-11BB-950E-2D6E657F3E5D}"/>
              </a:ext>
            </a:extLst>
          </p:cNvPr>
          <p:cNvSpPr txBox="1"/>
          <p:nvPr/>
        </p:nvSpPr>
        <p:spPr>
          <a:xfrm>
            <a:off x="8213386" y="3301890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6,13%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9BE95C3-9BAD-6543-A650-8D2FEDD3D130}"/>
              </a:ext>
            </a:extLst>
          </p:cNvPr>
          <p:cNvSpPr txBox="1"/>
          <p:nvPr/>
        </p:nvSpPr>
        <p:spPr>
          <a:xfrm>
            <a:off x="3428026" y="5091501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2,39%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A997FB-FC98-8BAC-0A05-5DE3809440A7}"/>
              </a:ext>
            </a:extLst>
          </p:cNvPr>
          <p:cNvSpPr txBox="1"/>
          <p:nvPr/>
        </p:nvSpPr>
        <p:spPr>
          <a:xfrm>
            <a:off x="6164361" y="1487264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-11,12%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5B0137A-8D2A-42D2-4AB7-3BD451EF946C}"/>
              </a:ext>
            </a:extLst>
          </p:cNvPr>
          <p:cNvSpPr txBox="1"/>
          <p:nvPr/>
        </p:nvSpPr>
        <p:spPr>
          <a:xfrm>
            <a:off x="6541100" y="3515023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3,71%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A6CF363-A2F8-6571-8F77-32A2110517B4}"/>
              </a:ext>
            </a:extLst>
          </p:cNvPr>
          <p:cNvSpPr txBox="1"/>
          <p:nvPr/>
        </p:nvSpPr>
        <p:spPr>
          <a:xfrm>
            <a:off x="5902060" y="2361680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1,41%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2F3194E-08E3-35E0-1800-842D6E8E2523}"/>
              </a:ext>
            </a:extLst>
          </p:cNvPr>
          <p:cNvSpPr txBox="1"/>
          <p:nvPr/>
        </p:nvSpPr>
        <p:spPr>
          <a:xfrm>
            <a:off x="8206750" y="2325125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-1,19%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6F3EA84-24D4-F772-A830-98C1C12D505B}"/>
              </a:ext>
            </a:extLst>
          </p:cNvPr>
          <p:cNvSpPr txBox="1"/>
          <p:nvPr/>
        </p:nvSpPr>
        <p:spPr>
          <a:xfrm>
            <a:off x="5386947" y="3649947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17,44%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06960CF-0AA0-6B85-EBF5-1443D2F55D9A}"/>
              </a:ext>
            </a:extLst>
          </p:cNvPr>
          <p:cNvSpPr txBox="1"/>
          <p:nvPr/>
        </p:nvSpPr>
        <p:spPr>
          <a:xfrm>
            <a:off x="4708455" y="1876937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37,78%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EECD8DD-2F28-BD09-0551-3080A1AB656F}"/>
              </a:ext>
            </a:extLst>
          </p:cNvPr>
          <p:cNvSpPr txBox="1"/>
          <p:nvPr/>
        </p:nvSpPr>
        <p:spPr>
          <a:xfrm>
            <a:off x="6315316" y="3031804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-0,11%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F829CEA-6220-6895-EA68-67103A4F44BB}"/>
              </a:ext>
            </a:extLst>
          </p:cNvPr>
          <p:cNvSpPr txBox="1"/>
          <p:nvPr/>
        </p:nvSpPr>
        <p:spPr>
          <a:xfrm>
            <a:off x="7135193" y="4266697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-5,11%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2187FE5-2EE4-1178-538B-0D753D1BD7DA}"/>
              </a:ext>
            </a:extLst>
          </p:cNvPr>
          <p:cNvSpPr txBox="1"/>
          <p:nvPr/>
        </p:nvSpPr>
        <p:spPr>
          <a:xfrm>
            <a:off x="6954356" y="1970483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50,53%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0FFC589-F806-65C9-8745-3E9A8E5CE97C}"/>
              </a:ext>
            </a:extLst>
          </p:cNvPr>
          <p:cNvSpPr txBox="1"/>
          <p:nvPr/>
        </p:nvSpPr>
        <p:spPr>
          <a:xfrm>
            <a:off x="6721937" y="2186886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-3,34%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464D543-FBC9-0178-68B2-11B27E14570B}"/>
              </a:ext>
            </a:extLst>
          </p:cNvPr>
          <p:cNvSpPr txBox="1"/>
          <p:nvPr/>
        </p:nvSpPr>
        <p:spPr>
          <a:xfrm>
            <a:off x="7467004" y="3603067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31,97%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E7A93A9-DBBA-FA65-E209-1164588E8504}"/>
              </a:ext>
            </a:extLst>
          </p:cNvPr>
          <p:cNvSpPr txBox="1"/>
          <p:nvPr/>
        </p:nvSpPr>
        <p:spPr>
          <a:xfrm>
            <a:off x="6005990" y="5447899"/>
            <a:ext cx="826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-71,58%</a:t>
            </a:r>
          </a:p>
        </p:txBody>
      </p:sp>
    </p:spTree>
    <p:extLst>
      <p:ext uri="{BB962C8B-B14F-4D97-AF65-F5344CB8AC3E}">
        <p14:creationId xmlns:p14="http://schemas.microsoft.com/office/powerpoint/2010/main" val="1926393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7048500" cy="390525"/>
          </a:xfrm>
        </p:spPr>
        <p:txBody>
          <a:bodyPr/>
          <a:lstStyle/>
          <a:p>
            <a:r>
              <a:rPr lang="es-ES" dirty="0"/>
              <a:t>Variación de superficie por territorios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7237547" cy="390525"/>
          </a:xfrm>
        </p:spPr>
        <p:txBody>
          <a:bodyPr/>
          <a:lstStyle/>
          <a:p>
            <a:r>
              <a:rPr lang="es-ES" dirty="0"/>
              <a:t>Obra nueva residencial (%)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47" y="735393"/>
            <a:ext cx="949482" cy="64573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8BE1156-9E7B-7241-405A-78E62A432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r="-999"/>
          <a:stretch/>
        </p:blipFill>
        <p:spPr>
          <a:xfrm>
            <a:off x="1597981" y="1580592"/>
            <a:ext cx="9120296" cy="510301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940FB57E-84F5-3593-4B9C-72D78D164D0C}"/>
              </a:ext>
            </a:extLst>
          </p:cNvPr>
          <p:cNvSpPr txBox="1"/>
          <p:nvPr/>
        </p:nvSpPr>
        <p:spPr>
          <a:xfrm>
            <a:off x="5602618" y="4706488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9,90%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A6FD48C-A893-FC9E-F0F1-F900BA37FD45}"/>
              </a:ext>
            </a:extLst>
          </p:cNvPr>
          <p:cNvSpPr txBox="1"/>
          <p:nvPr/>
        </p:nvSpPr>
        <p:spPr>
          <a:xfrm>
            <a:off x="5459767" y="594645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0,93%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C4185D-F4D6-4F80-1289-95C225014324}"/>
              </a:ext>
            </a:extLst>
          </p:cNvPr>
          <p:cNvSpPr txBox="1"/>
          <p:nvPr/>
        </p:nvSpPr>
        <p:spPr>
          <a:xfrm>
            <a:off x="7237589" y="268385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16,41%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BB8AEE-256E-23D8-F6FC-7A63F2BD913D}"/>
              </a:ext>
            </a:extLst>
          </p:cNvPr>
          <p:cNvSpPr txBox="1"/>
          <p:nvPr/>
        </p:nvSpPr>
        <p:spPr>
          <a:xfrm>
            <a:off x="5285647" y="1819275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15,75%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E98DE-8B71-E9C4-B220-D77B4B9C0D02}"/>
              </a:ext>
            </a:extLst>
          </p:cNvPr>
          <p:cNvSpPr txBox="1"/>
          <p:nvPr/>
        </p:nvSpPr>
        <p:spPr>
          <a:xfrm>
            <a:off x="8079142" y="334933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6,11%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8341CA-D358-2B55-812D-B3FB2AA19153}"/>
              </a:ext>
            </a:extLst>
          </p:cNvPr>
          <p:cNvSpPr txBox="1"/>
          <p:nvPr/>
        </p:nvSpPr>
        <p:spPr>
          <a:xfrm>
            <a:off x="3252172" y="5277408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7,95%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71E575-1583-37F1-A5F9-18875C85F11F}"/>
              </a:ext>
            </a:extLst>
          </p:cNvPr>
          <p:cNvSpPr txBox="1"/>
          <p:nvPr/>
        </p:nvSpPr>
        <p:spPr>
          <a:xfrm>
            <a:off x="5965123" y="167939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-3,51%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6105F-20EB-708B-68D8-FABB095CCBDA}"/>
              </a:ext>
            </a:extLst>
          </p:cNvPr>
          <p:cNvSpPr txBox="1"/>
          <p:nvPr/>
        </p:nvSpPr>
        <p:spPr>
          <a:xfrm>
            <a:off x="6357220" y="374021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10,47%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F43E7B-6601-03DE-B57E-8E82285EE6D3}"/>
              </a:ext>
            </a:extLst>
          </p:cNvPr>
          <p:cNvSpPr txBox="1"/>
          <p:nvPr/>
        </p:nvSpPr>
        <p:spPr>
          <a:xfrm>
            <a:off x="5673317" y="2606603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10,47%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2A1F6D-99DC-0CA0-BE48-C774FC81ED6B}"/>
              </a:ext>
            </a:extLst>
          </p:cNvPr>
          <p:cNvSpPr txBox="1"/>
          <p:nvPr/>
        </p:nvSpPr>
        <p:spPr>
          <a:xfrm>
            <a:off x="8079142" y="250551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9,59%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095261-0ADB-16DE-614F-C59A8FD3F277}"/>
              </a:ext>
            </a:extLst>
          </p:cNvPr>
          <p:cNvSpPr txBox="1"/>
          <p:nvPr/>
        </p:nvSpPr>
        <p:spPr>
          <a:xfrm>
            <a:off x="5191125" y="382874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21,57%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5EB06B-AF62-9142-B4DA-E188A15EC9AB}"/>
              </a:ext>
            </a:extLst>
          </p:cNvPr>
          <p:cNvSpPr txBox="1"/>
          <p:nvPr/>
        </p:nvSpPr>
        <p:spPr>
          <a:xfrm>
            <a:off x="4524638" y="203196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31,83%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9EFB7CC-7223-3478-193E-D40B6119A621}"/>
              </a:ext>
            </a:extLst>
          </p:cNvPr>
          <p:cNvSpPr txBox="1"/>
          <p:nvPr/>
        </p:nvSpPr>
        <p:spPr>
          <a:xfrm>
            <a:off x="6096000" y="323813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5,17%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99A841B-2BA8-62A5-8491-D5BFFCFA1D42}"/>
              </a:ext>
            </a:extLst>
          </p:cNvPr>
          <p:cNvSpPr txBox="1"/>
          <p:nvPr/>
        </p:nvSpPr>
        <p:spPr>
          <a:xfrm>
            <a:off x="6913943" y="4483364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-4,98%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7982AA-7A31-3D28-9344-4178CE667F16}"/>
              </a:ext>
            </a:extLst>
          </p:cNvPr>
          <p:cNvSpPr txBox="1"/>
          <p:nvPr/>
        </p:nvSpPr>
        <p:spPr>
          <a:xfrm>
            <a:off x="6833771" y="212346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37,45%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F54635E-0F95-90AE-582B-6A2C03CC4D21}"/>
              </a:ext>
            </a:extLst>
          </p:cNvPr>
          <p:cNvSpPr txBox="1"/>
          <p:nvPr/>
        </p:nvSpPr>
        <p:spPr>
          <a:xfrm>
            <a:off x="6558113" y="236503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17,96%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043121-5452-770D-0C11-66B9AADDE231}"/>
              </a:ext>
            </a:extLst>
          </p:cNvPr>
          <p:cNvSpPr txBox="1"/>
          <p:nvPr/>
        </p:nvSpPr>
        <p:spPr>
          <a:xfrm>
            <a:off x="7221453" y="3707074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37,55%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185C606-FF65-3199-6F90-0488FBC1B068}"/>
              </a:ext>
            </a:extLst>
          </p:cNvPr>
          <p:cNvSpPr txBox="1"/>
          <p:nvPr/>
        </p:nvSpPr>
        <p:spPr>
          <a:xfrm>
            <a:off x="6558113" y="166309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14,10%</a:t>
            </a:r>
          </a:p>
        </p:txBody>
      </p:sp>
    </p:spTree>
    <p:extLst>
      <p:ext uri="{BB962C8B-B14F-4D97-AF65-F5344CB8AC3E}">
        <p14:creationId xmlns:p14="http://schemas.microsoft.com/office/powerpoint/2010/main" val="956520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7048500" cy="390525"/>
          </a:xfrm>
        </p:spPr>
        <p:txBody>
          <a:bodyPr/>
          <a:lstStyle/>
          <a:p>
            <a:r>
              <a:rPr lang="es-ES" dirty="0"/>
              <a:t>Variación de superficie por territorios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7237547" cy="390525"/>
          </a:xfrm>
        </p:spPr>
        <p:txBody>
          <a:bodyPr/>
          <a:lstStyle/>
          <a:p>
            <a:r>
              <a:rPr lang="es-ES" dirty="0"/>
              <a:t>Obra nueva no residencial (%)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47" y="735393"/>
            <a:ext cx="949482" cy="6457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DFF77C7-CDD5-7F44-DB2F-59537F632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0" t="-576" r="1268" b="576"/>
          <a:stretch/>
        </p:blipFill>
        <p:spPr>
          <a:xfrm>
            <a:off x="1854926" y="1703252"/>
            <a:ext cx="8878742" cy="502777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F0100924-C2D9-CCB5-37BE-FEDA2BCC184B}"/>
              </a:ext>
            </a:extLst>
          </p:cNvPr>
          <p:cNvSpPr txBox="1"/>
          <p:nvPr/>
        </p:nvSpPr>
        <p:spPr>
          <a:xfrm>
            <a:off x="5961497" y="4748145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-0,27%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BFD846-A7AD-5E02-F34C-4A9D893185E4}"/>
              </a:ext>
            </a:extLst>
          </p:cNvPr>
          <p:cNvSpPr txBox="1"/>
          <p:nvPr/>
        </p:nvSpPr>
        <p:spPr>
          <a:xfrm>
            <a:off x="7442909" y="275823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-66,36%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3FBAD0-73E2-F5C7-1D85-8DEDAC144700}"/>
              </a:ext>
            </a:extLst>
          </p:cNvPr>
          <p:cNvSpPr txBox="1"/>
          <p:nvPr/>
        </p:nvSpPr>
        <p:spPr>
          <a:xfrm>
            <a:off x="5521714" y="192774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5,42%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633D4A-B4BA-A819-7716-9EE1C993F424}"/>
              </a:ext>
            </a:extLst>
          </p:cNvPr>
          <p:cNvSpPr txBox="1"/>
          <p:nvPr/>
        </p:nvSpPr>
        <p:spPr>
          <a:xfrm>
            <a:off x="3531805" y="5389403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-16,39%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686591-57F5-6AF0-846F-533EAFAB3AC4}"/>
              </a:ext>
            </a:extLst>
          </p:cNvPr>
          <p:cNvSpPr txBox="1"/>
          <p:nvPr/>
        </p:nvSpPr>
        <p:spPr>
          <a:xfrm>
            <a:off x="6292423" y="1759107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-66,81%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D3A2F6-AF63-1964-9D87-5B0F4D01E768}"/>
              </a:ext>
            </a:extLst>
          </p:cNvPr>
          <p:cNvSpPr txBox="1"/>
          <p:nvPr/>
        </p:nvSpPr>
        <p:spPr>
          <a:xfrm>
            <a:off x="6714789" y="3813220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-9,87%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5129DB-7F0B-FE33-C565-0D9334258ED7}"/>
              </a:ext>
            </a:extLst>
          </p:cNvPr>
          <p:cNvSpPr txBox="1"/>
          <p:nvPr/>
        </p:nvSpPr>
        <p:spPr>
          <a:xfrm>
            <a:off x="5891829" y="2677478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-34,47%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136A85-5052-C883-2CDD-5ABD8DD1558B}"/>
              </a:ext>
            </a:extLst>
          </p:cNvPr>
          <p:cNvSpPr txBox="1"/>
          <p:nvPr/>
        </p:nvSpPr>
        <p:spPr>
          <a:xfrm>
            <a:off x="8312748" y="265528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-27,98%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59DEFBB-843B-8954-B943-9555D55D4003}"/>
              </a:ext>
            </a:extLst>
          </p:cNvPr>
          <p:cNvSpPr txBox="1"/>
          <p:nvPr/>
        </p:nvSpPr>
        <p:spPr>
          <a:xfrm>
            <a:off x="5442323" y="3934302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5,50%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1935E7-5F2F-A75F-0D68-2AF41C9EF5AD}"/>
              </a:ext>
            </a:extLst>
          </p:cNvPr>
          <p:cNvSpPr txBox="1"/>
          <p:nvPr/>
        </p:nvSpPr>
        <p:spPr>
          <a:xfrm>
            <a:off x="4823534" y="2167676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56,92%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2EADC8E-B22E-024E-6630-D23FCA44199D}"/>
              </a:ext>
            </a:extLst>
          </p:cNvPr>
          <p:cNvSpPr txBox="1"/>
          <p:nvPr/>
        </p:nvSpPr>
        <p:spPr>
          <a:xfrm>
            <a:off x="6405635" y="334955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-11,06%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3693C7-140C-E4FD-BC41-61F47C44EED5}"/>
              </a:ext>
            </a:extLst>
          </p:cNvPr>
          <p:cNvSpPr txBox="1"/>
          <p:nvPr/>
        </p:nvSpPr>
        <p:spPr>
          <a:xfrm>
            <a:off x="7208826" y="4570043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-5,76%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FBB9DB-D283-D1BA-3DA2-BFE344C88FAE}"/>
              </a:ext>
            </a:extLst>
          </p:cNvPr>
          <p:cNvSpPr txBox="1"/>
          <p:nvPr/>
        </p:nvSpPr>
        <p:spPr>
          <a:xfrm>
            <a:off x="7208826" y="2234515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92,49%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0BB2CC6-E5B5-525E-68A9-9FE731BA45CE}"/>
              </a:ext>
            </a:extLst>
          </p:cNvPr>
          <p:cNvSpPr txBox="1"/>
          <p:nvPr/>
        </p:nvSpPr>
        <p:spPr>
          <a:xfrm>
            <a:off x="6806676" y="2499389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-27,58%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D3F58E-5FFE-23C2-4620-3D79CE27A67D}"/>
              </a:ext>
            </a:extLst>
          </p:cNvPr>
          <p:cNvSpPr txBox="1"/>
          <p:nvPr/>
        </p:nvSpPr>
        <p:spPr>
          <a:xfrm>
            <a:off x="7549083" y="3827543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14,87%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F1AC4F7-A77B-D5C2-7245-437CFCEA4CF2}"/>
              </a:ext>
            </a:extLst>
          </p:cNvPr>
          <p:cNvSpPr txBox="1"/>
          <p:nvPr/>
        </p:nvSpPr>
        <p:spPr>
          <a:xfrm>
            <a:off x="6879987" y="1826362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-5,28%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3F2F19-5495-5600-94B7-582EFAB14045}"/>
              </a:ext>
            </a:extLst>
          </p:cNvPr>
          <p:cNvSpPr txBox="1"/>
          <p:nvPr/>
        </p:nvSpPr>
        <p:spPr>
          <a:xfrm>
            <a:off x="6078556" y="5739583"/>
            <a:ext cx="127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-98,06%</a:t>
            </a:r>
          </a:p>
        </p:txBody>
      </p:sp>
    </p:spTree>
    <p:extLst>
      <p:ext uri="{BB962C8B-B14F-4D97-AF65-F5344CB8AC3E}">
        <p14:creationId xmlns:p14="http://schemas.microsoft.com/office/powerpoint/2010/main" val="128829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FC7C36-1E2E-E07E-1CE0-49D0DD09A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357" y="430750"/>
            <a:ext cx="9848660" cy="1009650"/>
          </a:xfrm>
        </p:spPr>
        <p:txBody>
          <a:bodyPr/>
          <a:lstStyle/>
          <a:p>
            <a:r>
              <a:rPr lang="es-ES"/>
              <a:t>2. </a:t>
            </a:r>
            <a:r>
              <a:rPr lang="es-ES" dirty="0"/>
              <a:t>DATOS DE LAS OFICINAS DE APOYO </a:t>
            </a:r>
          </a:p>
          <a:p>
            <a:r>
              <a:rPr lang="es-ES" dirty="0"/>
              <a:t>A LA REHABILITACIÓN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E5ADD43-3DBD-8074-A6D3-6D0596ADD555}"/>
              </a:ext>
            </a:extLst>
          </p:cNvPr>
          <p:cNvSpPr/>
          <p:nvPr/>
        </p:nvSpPr>
        <p:spPr>
          <a:xfrm>
            <a:off x="5631729" y="1215959"/>
            <a:ext cx="5048250" cy="5048250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23D2E8-9EEF-7453-0507-61F5DF1BC699}"/>
              </a:ext>
            </a:extLst>
          </p:cNvPr>
          <p:cNvSpPr txBox="1"/>
          <p:nvPr/>
        </p:nvSpPr>
        <p:spPr>
          <a:xfrm>
            <a:off x="6256758" y="3419868"/>
            <a:ext cx="3819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Open Sans" pitchFamily="2" charset="0"/>
              </a:rPr>
              <a:t>Las más de 20.900 consultas que ha atendido la Red de Oficinas de Apoyo a la Rehabilitación (Red OAR) de los Colegios de Arquitectos han alcanzado a más de 38.000 viviendas.</a:t>
            </a:r>
          </a:p>
          <a:p>
            <a:pPr algn="ctr"/>
            <a:endParaRPr lang="es-ES" sz="1600" dirty="0">
              <a:latin typeface="Open Sans" pitchFamily="2" charset="0"/>
            </a:endParaRPr>
          </a:p>
          <a:p>
            <a:pPr algn="ctr"/>
            <a:r>
              <a:rPr lang="es-ES" sz="1600" dirty="0">
                <a:latin typeface="Open Sans" pitchFamily="2" charset="0"/>
              </a:rPr>
              <a:t>Las consultas constatan el interés que ha despertado la renovación de edificios y las ayudas </a:t>
            </a:r>
          </a:p>
          <a:p>
            <a:pPr algn="ctr"/>
            <a:r>
              <a:rPr lang="es-ES" sz="1600" dirty="0">
                <a:latin typeface="Open Sans" pitchFamily="2" charset="0"/>
              </a:rPr>
              <a:t>europeas</a:t>
            </a:r>
          </a:p>
        </p:txBody>
      </p:sp>
      <p:pic>
        <p:nvPicPr>
          <p:cNvPr id="11" name="Imagen 10" descr="Código QR&#10;&#10;Descripción generada automáticamente">
            <a:extLst>
              <a:ext uri="{FF2B5EF4-FFF2-40B4-BE49-F238E27FC236}">
                <a16:creationId xmlns:a16="http://schemas.microsoft.com/office/drawing/2014/main" id="{45D0D6F4-973A-C411-D567-4F3F62EBD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219075"/>
            <a:ext cx="1371600" cy="13716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25EFC00-0659-705C-760F-5174DB842C38}"/>
              </a:ext>
            </a:extLst>
          </p:cNvPr>
          <p:cNvSpPr txBox="1"/>
          <p:nvPr/>
        </p:nvSpPr>
        <p:spPr>
          <a:xfrm>
            <a:off x="6219816" y="1464053"/>
            <a:ext cx="3893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ontserrat ExtraBold" panose="00000900000000000000" pitchFamily="2" charset="0"/>
              </a:rPr>
              <a:t>Más de </a:t>
            </a:r>
            <a:r>
              <a:rPr lang="es-ES" sz="6000" dirty="0">
                <a:latin typeface="Montserrat ExtraBold" panose="00000900000000000000" pitchFamily="2" charset="0"/>
              </a:rPr>
              <a:t>38.000</a:t>
            </a:r>
          </a:p>
          <a:p>
            <a:pPr algn="ctr"/>
            <a:r>
              <a:rPr lang="es-ES" sz="2400" dirty="0">
                <a:latin typeface="Montserrat ExtraBold" panose="00000900000000000000" pitchFamily="2" charset="0"/>
              </a:rPr>
              <a:t>Viviendas alcanzadas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E8B3D59-1B87-EC32-A8B4-0838C17D59B9}"/>
              </a:ext>
            </a:extLst>
          </p:cNvPr>
          <p:cNvGrpSpPr/>
          <p:nvPr/>
        </p:nvGrpSpPr>
        <p:grpSpPr>
          <a:xfrm>
            <a:off x="549357" y="4059806"/>
            <a:ext cx="2183345" cy="1914656"/>
            <a:chOff x="659217" y="2460428"/>
            <a:chExt cx="3592272" cy="3384191"/>
          </a:xfrm>
        </p:grpSpPr>
        <p:pic>
          <p:nvPicPr>
            <p:cNvPr id="19" name="Imagen 18" descr="Icono&#10;&#10;Descripción generada automáticamente con confianza media">
              <a:extLst>
                <a:ext uri="{FF2B5EF4-FFF2-40B4-BE49-F238E27FC236}">
                  <a16:creationId xmlns:a16="http://schemas.microsoft.com/office/drawing/2014/main" id="{5530ED06-4867-8765-C18E-B66E32731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18" y="2460428"/>
              <a:ext cx="3592271" cy="2531525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1C6BD3C-943E-25CE-FF6C-6EEFF825D194}"/>
                </a:ext>
              </a:extLst>
            </p:cNvPr>
            <p:cNvSpPr/>
            <p:nvPr/>
          </p:nvSpPr>
          <p:spPr>
            <a:xfrm>
              <a:off x="659217" y="4991953"/>
              <a:ext cx="3592271" cy="852666"/>
            </a:xfrm>
            <a:prstGeom prst="rect">
              <a:avLst/>
            </a:prstGeom>
            <a:solidFill>
              <a:srgbClr val="FFB6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4D280F23-45FF-11EE-1307-90DBCFFD29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" t="16892" r="5359" b="27161"/>
            <a:stretch/>
          </p:blipFill>
          <p:spPr>
            <a:xfrm>
              <a:off x="788758" y="5193764"/>
              <a:ext cx="2910280" cy="482628"/>
            </a:xfrm>
            <a:prstGeom prst="rect">
              <a:avLst/>
            </a:prstGeom>
          </p:spPr>
        </p:pic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73D4795-DB23-245C-04B6-D844C9BDC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056353"/>
              </p:ext>
            </p:extLst>
          </p:nvPr>
        </p:nvGraphicFramePr>
        <p:xfrm>
          <a:off x="549357" y="1514753"/>
          <a:ext cx="2771432" cy="204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D1CA399-92C3-660A-653B-8CDBACC1CABF}"/>
              </a:ext>
            </a:extLst>
          </p:cNvPr>
          <p:cNvSpPr txBox="1"/>
          <p:nvPr/>
        </p:nvSpPr>
        <p:spPr>
          <a:xfrm>
            <a:off x="1126884" y="3546090"/>
            <a:ext cx="1443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Puntos de atención</a:t>
            </a:r>
          </a:p>
        </p:txBody>
      </p:sp>
    </p:spTree>
    <p:extLst>
      <p:ext uri="{BB962C8B-B14F-4D97-AF65-F5344CB8AC3E}">
        <p14:creationId xmlns:p14="http://schemas.microsoft.com/office/powerpoint/2010/main" val="3649108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45B19B04-6156-A1DF-B88A-D648EEF4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055" y="1096603"/>
            <a:ext cx="6931593" cy="4901127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7048500" cy="390525"/>
          </a:xfrm>
        </p:spPr>
        <p:txBody>
          <a:bodyPr/>
          <a:lstStyle/>
          <a:p>
            <a:r>
              <a:rPr lang="es-ES" dirty="0"/>
              <a:t>OFICINAS DE APOYO A LA REHABILITACIÓN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7237547" cy="390525"/>
          </a:xfrm>
        </p:spPr>
        <p:txBody>
          <a:bodyPr/>
          <a:lstStyle/>
          <a:p>
            <a:r>
              <a:rPr lang="es-ES" dirty="0"/>
              <a:t>Funcionamiento</a:t>
            </a:r>
          </a:p>
        </p:txBody>
      </p:sp>
      <p:pic>
        <p:nvPicPr>
          <p:cNvPr id="24" name="Imagen 2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A3845EA-7006-DE3A-6168-7B115C363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6892" r="40936" b="27161"/>
          <a:stretch/>
        </p:blipFill>
        <p:spPr>
          <a:xfrm>
            <a:off x="599146" y="919530"/>
            <a:ext cx="878682" cy="237390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D56B089-7794-9755-DB54-446EBA3FA0B9}"/>
              </a:ext>
            </a:extLst>
          </p:cNvPr>
          <p:cNvSpPr/>
          <p:nvPr/>
        </p:nvSpPr>
        <p:spPr>
          <a:xfrm>
            <a:off x="558921" y="3429000"/>
            <a:ext cx="2215905" cy="2228850"/>
          </a:xfrm>
          <a:prstGeom prst="roundRect">
            <a:avLst>
              <a:gd name="adj" fmla="val 110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E542BA5-3A84-E512-9AB4-C4B94679806F}"/>
              </a:ext>
            </a:extLst>
          </p:cNvPr>
          <p:cNvSpPr txBox="1"/>
          <p:nvPr/>
        </p:nvSpPr>
        <p:spPr>
          <a:xfrm>
            <a:off x="648286" y="3527137"/>
            <a:ext cx="221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 ExtraBold" panose="00000900000000000000" pitchFamily="2" charset="0"/>
              </a:rPr>
              <a:t>20.920 consultas atendidas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553B051-972C-1C59-E532-870C19033C84}"/>
              </a:ext>
            </a:extLst>
          </p:cNvPr>
          <p:cNvSpPr txBox="1"/>
          <p:nvPr/>
        </p:nvSpPr>
        <p:spPr>
          <a:xfrm>
            <a:off x="659499" y="4210049"/>
            <a:ext cx="1940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El 60% de las consultas que han recibido las Oficinas de Apoyo a la Rehabilitación han estado relacionadas con las ayudas europeas, seguidas de un 21,84% con dudas técnicas.</a:t>
            </a:r>
            <a:endParaRPr lang="es-ES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FD8B77C-CAB5-5541-0F5C-4B4B86EAD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920950"/>
              </p:ext>
            </p:extLst>
          </p:nvPr>
        </p:nvGraphicFramePr>
        <p:xfrm>
          <a:off x="578191" y="1790452"/>
          <a:ext cx="2286000" cy="151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6909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7048500" cy="390525"/>
          </a:xfrm>
        </p:spPr>
        <p:txBody>
          <a:bodyPr/>
          <a:lstStyle/>
          <a:p>
            <a:r>
              <a:rPr lang="es-ES" dirty="0"/>
              <a:t>OFICINAS DE APOYO A LA REHABILITACIÓN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7237547" cy="390525"/>
          </a:xfrm>
        </p:spPr>
        <p:txBody>
          <a:bodyPr/>
          <a:lstStyle/>
          <a:p>
            <a:r>
              <a:rPr lang="es-ES" dirty="0"/>
              <a:t>Perfil de las consultas</a:t>
            </a:r>
          </a:p>
        </p:txBody>
      </p:sp>
      <p:pic>
        <p:nvPicPr>
          <p:cNvPr id="24" name="Imagen 2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A3845EA-7006-DE3A-6168-7B115C363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6892" r="40936" b="27161"/>
          <a:stretch/>
        </p:blipFill>
        <p:spPr>
          <a:xfrm>
            <a:off x="599146" y="919530"/>
            <a:ext cx="878682" cy="237390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E4EF5180-968B-375B-B5F3-3A7258D150C5}"/>
              </a:ext>
            </a:extLst>
          </p:cNvPr>
          <p:cNvSpPr txBox="1">
            <a:spLocks/>
          </p:cNvSpPr>
          <p:nvPr/>
        </p:nvSpPr>
        <p:spPr>
          <a:xfrm>
            <a:off x="4371975" y="1830574"/>
            <a:ext cx="2514601" cy="390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none" baseline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0" dirty="0">
                <a:solidFill>
                  <a:schemeClr val="tx1"/>
                </a:solidFill>
              </a:rPr>
              <a:t>Tipo de edificación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1227F795-EB44-ECC4-0CD5-BC6EBBFDE259}"/>
              </a:ext>
            </a:extLst>
          </p:cNvPr>
          <p:cNvSpPr txBox="1">
            <a:spLocks/>
          </p:cNvSpPr>
          <p:nvPr/>
        </p:nvSpPr>
        <p:spPr>
          <a:xfrm>
            <a:off x="8715375" y="1830574"/>
            <a:ext cx="2743201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cap="none" baseline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Perfil del interesado/a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EAEBC32-096F-4078-3EDE-DB90BF759C5D}"/>
              </a:ext>
            </a:extLst>
          </p:cNvPr>
          <p:cNvSpPr/>
          <p:nvPr/>
        </p:nvSpPr>
        <p:spPr>
          <a:xfrm>
            <a:off x="558921" y="3429000"/>
            <a:ext cx="2215905" cy="2228850"/>
          </a:xfrm>
          <a:prstGeom prst="roundRect">
            <a:avLst>
              <a:gd name="adj" fmla="val 110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4BDD70-F61C-3F7C-CB53-32DFC160F0CA}"/>
              </a:ext>
            </a:extLst>
          </p:cNvPr>
          <p:cNvSpPr txBox="1"/>
          <p:nvPr/>
        </p:nvSpPr>
        <p:spPr>
          <a:xfrm>
            <a:off x="648286" y="3527137"/>
            <a:ext cx="2215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 ExtraBold" panose="00000900000000000000" pitchFamily="2" charset="0"/>
              </a:rPr>
              <a:t>Más de 38.000 viviendas alcanzadas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EDC92D-772B-DA68-1B8A-2F3EB8FDEE5F}"/>
              </a:ext>
            </a:extLst>
          </p:cNvPr>
          <p:cNvSpPr txBox="1"/>
          <p:nvPr/>
        </p:nvSpPr>
        <p:spPr>
          <a:xfrm>
            <a:off x="696726" y="4375755"/>
            <a:ext cx="194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El 31,48% de las consultas han estado relacionadas con vivienda plurifamiliar; el 27%, con unifamiliar, y casi el 25% con el interior de la vivienda.</a:t>
            </a:r>
            <a:endParaRPr lang="es-ES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47D4FF7-EBA4-B25B-64E9-252AC4591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420659"/>
              </p:ext>
            </p:extLst>
          </p:nvPr>
        </p:nvGraphicFramePr>
        <p:xfrm>
          <a:off x="3137364" y="2221097"/>
          <a:ext cx="4572001" cy="356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DAE87F1-C116-D968-4146-41500F6E5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726204"/>
              </p:ext>
            </p:extLst>
          </p:nvPr>
        </p:nvGraphicFramePr>
        <p:xfrm>
          <a:off x="7467600" y="2221096"/>
          <a:ext cx="4572000" cy="356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7774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CFA6D-EF53-88B6-35A4-52A9C172F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>
            <a:extLst>
              <a:ext uri="{FF2B5EF4-FFF2-40B4-BE49-F238E27FC236}">
                <a16:creationId xmlns:a16="http://schemas.microsoft.com/office/drawing/2014/main" id="{D36E5DBD-35EA-EF03-1547-0E4F2391CFA3}"/>
              </a:ext>
            </a:extLst>
          </p:cNvPr>
          <p:cNvSpPr/>
          <p:nvPr/>
        </p:nvSpPr>
        <p:spPr>
          <a:xfrm>
            <a:off x="806555" y="1339032"/>
            <a:ext cx="1758286" cy="1758286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65B19BD-5D41-ED7D-BF87-E9D03658C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357" y="430750"/>
            <a:ext cx="9848660" cy="1009650"/>
          </a:xfrm>
        </p:spPr>
        <p:txBody>
          <a:bodyPr/>
          <a:lstStyle/>
          <a:p>
            <a:r>
              <a:rPr lang="es-ES" dirty="0"/>
              <a:t>3. Expedientes de rehabilitación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0E903D4-F6F7-5061-900E-E11D08FA0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238" y="2571420"/>
            <a:ext cx="2705586" cy="2663446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id="{EFC6849F-8C9C-08BB-1CDB-1EB28C6C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68" y="2731831"/>
            <a:ext cx="2719574" cy="271957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135C578-4677-D953-78C7-5204D8E0D602}"/>
              </a:ext>
            </a:extLst>
          </p:cNvPr>
          <p:cNvSpPr txBox="1"/>
          <p:nvPr/>
        </p:nvSpPr>
        <p:spPr>
          <a:xfrm>
            <a:off x="549357" y="1658111"/>
            <a:ext cx="2295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ontserrat ExtraBold" panose="00000900000000000000" pitchFamily="2" charset="0"/>
              </a:rPr>
              <a:t>20%</a:t>
            </a:r>
          </a:p>
          <a:p>
            <a:pPr algn="ctr"/>
            <a:r>
              <a:rPr lang="es-ES" dirty="0">
                <a:latin typeface="Montserrat ExtraBold" panose="00000900000000000000" pitchFamily="2" charset="0"/>
              </a:rPr>
              <a:t>Intervención integral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87E8C9-953A-AEC1-1E5F-2312B2B54BF5}"/>
              </a:ext>
            </a:extLst>
          </p:cNvPr>
          <p:cNvSpPr txBox="1"/>
          <p:nvPr/>
        </p:nvSpPr>
        <p:spPr>
          <a:xfrm>
            <a:off x="1919096" y="5660481"/>
            <a:ext cx="271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Montserrat" panose="00000500000000000000" pitchFamily="2" charset="0"/>
                <a:ea typeface="Open Sans" pitchFamily="2" charset="0"/>
                <a:cs typeface="Open Sans" pitchFamily="2" charset="0"/>
              </a:rPr>
              <a:t>Vivienda en bloque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B180B6-EACC-F035-61B5-D2D1FA422034}"/>
              </a:ext>
            </a:extLst>
          </p:cNvPr>
          <p:cNvSpPr txBox="1"/>
          <p:nvPr/>
        </p:nvSpPr>
        <p:spPr>
          <a:xfrm>
            <a:off x="6753072" y="5681999"/>
            <a:ext cx="269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Montserrat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s-ES" dirty="0"/>
              <a:t>Vivienda unifamiliar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DA0D888-8087-2290-00D5-1AF290B251B6}"/>
              </a:ext>
            </a:extLst>
          </p:cNvPr>
          <p:cNvSpPr/>
          <p:nvPr/>
        </p:nvSpPr>
        <p:spPr>
          <a:xfrm>
            <a:off x="5974911" y="1321295"/>
            <a:ext cx="1758286" cy="1758286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4FA0CCE-8011-6962-77B4-387F74DD164A}"/>
              </a:ext>
            </a:extLst>
          </p:cNvPr>
          <p:cNvSpPr txBox="1"/>
          <p:nvPr/>
        </p:nvSpPr>
        <p:spPr>
          <a:xfrm>
            <a:off x="5706385" y="1658111"/>
            <a:ext cx="2295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ontserrat ExtraBold" panose="00000900000000000000" pitchFamily="2" charset="0"/>
              </a:rPr>
              <a:t>50%</a:t>
            </a:r>
          </a:p>
          <a:p>
            <a:pPr algn="ctr"/>
            <a:r>
              <a:rPr lang="es-ES" dirty="0">
                <a:latin typeface="Montserrat ExtraBold" panose="00000900000000000000" pitchFamily="2" charset="0"/>
              </a:rPr>
              <a:t>Intervención integral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962CA16-1151-85E9-C8FC-590BA2564408}"/>
              </a:ext>
            </a:extLst>
          </p:cNvPr>
          <p:cNvSpPr txBox="1"/>
          <p:nvPr/>
        </p:nvSpPr>
        <p:spPr>
          <a:xfrm>
            <a:off x="2724445" y="1536332"/>
            <a:ext cx="286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Incorporación de aerotermia – 20%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AD868BC-8FCC-2340-6170-615A72F60475}"/>
              </a:ext>
            </a:extLst>
          </p:cNvPr>
          <p:cNvSpPr txBox="1"/>
          <p:nvPr/>
        </p:nvSpPr>
        <p:spPr>
          <a:xfrm>
            <a:off x="8414915" y="1538718"/>
            <a:ext cx="3688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 de cerramientos – 75%</a:t>
            </a:r>
          </a:p>
          <a:p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 de carpinterías – 86%</a:t>
            </a:r>
          </a:p>
          <a:p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Incorporación de aerotermia – 45 %</a:t>
            </a:r>
          </a:p>
          <a:p>
            <a:r>
              <a:rPr lang="es-E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s-ES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ncorporación </a:t>
            </a:r>
            <a:r>
              <a:rPr lang="es-E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paneles fotovoltaicos – 19% </a:t>
            </a:r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AE5210C-49B9-45BB-4FC6-2B6CA2A9747B}"/>
              </a:ext>
            </a:extLst>
          </p:cNvPr>
          <p:cNvSpPr txBox="1"/>
          <p:nvPr/>
        </p:nvSpPr>
        <p:spPr>
          <a:xfrm>
            <a:off x="897993" y="918645"/>
            <a:ext cx="949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¿Cómo se están rehabilitando las viviendas en España?</a:t>
            </a:r>
          </a:p>
        </p:txBody>
      </p:sp>
    </p:spTree>
    <p:extLst>
      <p:ext uri="{BB962C8B-B14F-4D97-AF65-F5344CB8AC3E}">
        <p14:creationId xmlns:p14="http://schemas.microsoft.com/office/powerpoint/2010/main" val="22524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507F987-BA1D-4D3D-9ECD-76D13D948692}"/>
              </a:ext>
            </a:extLst>
          </p:cNvPr>
          <p:cNvSpPr/>
          <p:nvPr/>
        </p:nvSpPr>
        <p:spPr>
          <a:xfrm>
            <a:off x="0" y="-11479"/>
            <a:ext cx="12192000" cy="6867767"/>
          </a:xfrm>
          <a:prstGeom prst="rect">
            <a:avLst/>
          </a:prstGeom>
          <a:solidFill>
            <a:srgbClr val="DB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09D7B5-174C-443B-A4F9-46EF490D6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2" y="5175012"/>
            <a:ext cx="5198144" cy="11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C8C1F9-713D-1645-F88D-E441FDC35E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1. Datos de visado nacionales</a:t>
            </a:r>
          </a:p>
        </p:txBody>
      </p:sp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0B12855-A416-8EE1-AD3C-6E2472DB7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50" y="1685925"/>
            <a:ext cx="6422149" cy="436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9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F3C3ADA-AE71-41B7-B57C-11E0AFEF6056}"/>
              </a:ext>
            </a:extLst>
          </p:cNvPr>
          <p:cNvSpPr/>
          <p:nvPr/>
        </p:nvSpPr>
        <p:spPr>
          <a:xfrm>
            <a:off x="1229794" y="2050210"/>
            <a:ext cx="7042287" cy="3328474"/>
          </a:xfrm>
          <a:prstGeom prst="rect">
            <a:avLst/>
          </a:prstGeom>
          <a:solidFill>
            <a:srgbClr val="CAE8D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E7969C4-B265-4923-8513-DC2A6E7EAA8B}"/>
              </a:ext>
            </a:extLst>
          </p:cNvPr>
          <p:cNvSpPr/>
          <p:nvPr/>
        </p:nvSpPr>
        <p:spPr>
          <a:xfrm>
            <a:off x="8272081" y="2048094"/>
            <a:ext cx="2870401" cy="3328474"/>
          </a:xfrm>
          <a:prstGeom prst="rect">
            <a:avLst/>
          </a:prstGeom>
          <a:solidFill>
            <a:srgbClr val="ECC6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EBFD520-8930-99BF-9337-76CF25683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797" y="682369"/>
            <a:ext cx="661434" cy="651132"/>
          </a:xfrm>
          <a:prstGeom prst="rect">
            <a:avLst/>
          </a:prstGeom>
        </p:spPr>
      </p:pic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BA50290-31AF-96D5-B8B4-187BE7AA6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75" y="647700"/>
            <a:ext cx="5114925" cy="390525"/>
          </a:xfrm>
        </p:spPr>
        <p:txBody>
          <a:bodyPr/>
          <a:lstStyle/>
          <a:p>
            <a:r>
              <a:rPr lang="es-ES" dirty="0"/>
              <a:t>VIVIENDAS 1960 - 2024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481EEFC7-C851-153A-3855-2F251476D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4" y="1038225"/>
            <a:ext cx="5114925" cy="390525"/>
          </a:xfrm>
        </p:spPr>
        <p:txBody>
          <a:bodyPr/>
          <a:lstStyle/>
          <a:p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 nueva (unidades)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2CE7052-1D9A-4BCF-B98A-03451F24E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192152"/>
              </p:ext>
            </p:extLst>
          </p:nvPr>
        </p:nvGraphicFramePr>
        <p:xfrm>
          <a:off x="1229795" y="1724026"/>
          <a:ext cx="9912688" cy="427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63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FC7C36-1E2E-E07E-1CE0-49D0DD09A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Superficie total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E5ADD43-3DBD-8074-A6D3-6D0596ADD555}"/>
              </a:ext>
            </a:extLst>
          </p:cNvPr>
          <p:cNvSpPr/>
          <p:nvPr/>
        </p:nvSpPr>
        <p:spPr>
          <a:xfrm>
            <a:off x="5867400" y="904875"/>
            <a:ext cx="5048250" cy="5048250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Forma, Flecha&#10;&#10;Descripción generada automáticamente">
            <a:extLst>
              <a:ext uri="{FF2B5EF4-FFF2-40B4-BE49-F238E27FC236}">
                <a16:creationId xmlns:a16="http://schemas.microsoft.com/office/drawing/2014/main" id="{D453993B-54A8-7F62-47A7-78E3295C1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4" y="1278242"/>
            <a:ext cx="1695452" cy="1272566"/>
          </a:xfrm>
          <a:prstGeom prst="rect">
            <a:avLst/>
          </a:prstGeom>
        </p:spPr>
      </p:pic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C3E20040-D3D4-23FE-C14F-9B7ACFDB60EC}"/>
              </a:ext>
            </a:extLst>
          </p:cNvPr>
          <p:cNvSpPr txBox="1">
            <a:spLocks/>
          </p:cNvSpPr>
          <p:nvPr/>
        </p:nvSpPr>
        <p:spPr>
          <a:xfrm>
            <a:off x="6405562" y="2779408"/>
            <a:ext cx="9020175" cy="1009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cap="all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cap="none" dirty="0"/>
              <a:t>35.317.479 m</a:t>
            </a:r>
            <a:r>
              <a:rPr lang="es-ES" sz="40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endParaRPr lang="es-ES" sz="4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23D2E8-9EEF-7453-0507-61F5DF1BC699}"/>
              </a:ext>
            </a:extLst>
          </p:cNvPr>
          <p:cNvSpPr txBox="1"/>
          <p:nvPr/>
        </p:nvSpPr>
        <p:spPr>
          <a:xfrm>
            <a:off x="6390047" y="3412638"/>
            <a:ext cx="3984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Visados, en 2024, para rehabilitación y obra nueva</a:t>
            </a:r>
          </a:p>
          <a:p>
            <a:pPr algn="ctr"/>
            <a:endParaRPr lang="es-ES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el mejor dato desde 2019. Representa un incremento del 5% respecto a hace seis años y del 7% en relación con 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FE7767-651A-A162-D989-7F3027522330}"/>
              </a:ext>
            </a:extLst>
          </p:cNvPr>
          <p:cNvSpPr txBox="1"/>
          <p:nvPr/>
        </p:nvSpPr>
        <p:spPr>
          <a:xfrm>
            <a:off x="3446773" y="5583793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912150-1300-58B2-258A-374A928BF9A6}"/>
              </a:ext>
            </a:extLst>
          </p:cNvPr>
          <p:cNvSpPr txBox="1"/>
          <p:nvPr/>
        </p:nvSpPr>
        <p:spPr>
          <a:xfrm>
            <a:off x="2920247" y="5583793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CC59A62-FB99-AFA8-D5DC-0BD75207DBF4}"/>
              </a:ext>
            </a:extLst>
          </p:cNvPr>
          <p:cNvSpPr txBox="1"/>
          <p:nvPr/>
        </p:nvSpPr>
        <p:spPr>
          <a:xfrm>
            <a:off x="2466880" y="5583793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163ADBF-354A-0E0D-CB19-3A3F40FA127B}"/>
              </a:ext>
            </a:extLst>
          </p:cNvPr>
          <p:cNvSpPr txBox="1"/>
          <p:nvPr/>
        </p:nvSpPr>
        <p:spPr>
          <a:xfrm>
            <a:off x="1969433" y="5583793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07B6F50-444B-1C63-0755-17A6A38E32E3}"/>
              </a:ext>
            </a:extLst>
          </p:cNvPr>
          <p:cNvSpPr txBox="1"/>
          <p:nvPr/>
        </p:nvSpPr>
        <p:spPr>
          <a:xfrm>
            <a:off x="1486987" y="5583793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2019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CEB6427-C384-728A-9163-6BA6DE17E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²</a:t>
            </a:r>
            <a:r>
              <a:rPr kumimoji="0" lang="es-ES" altLang="es-E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86BD7D-9839-9159-FF43-815AB422D528}"/>
              </a:ext>
            </a:extLst>
          </p:cNvPr>
          <p:cNvSpPr txBox="1"/>
          <p:nvPr/>
        </p:nvSpPr>
        <p:spPr>
          <a:xfrm>
            <a:off x="3913629" y="5583793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2024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907E587-592A-4B96-8B2D-FA0D9780E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11142"/>
              </p:ext>
            </p:extLst>
          </p:nvPr>
        </p:nvGraphicFramePr>
        <p:xfrm>
          <a:off x="506994" y="3011171"/>
          <a:ext cx="4309450" cy="269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18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SUPERficie</a:t>
            </a:r>
            <a:r>
              <a:rPr lang="es-ES" dirty="0"/>
              <a:t> total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Obra nueva + Rehabilitación (m2)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871197E-9757-1DA8-9CC8-663599EDA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0" y="768350"/>
            <a:ext cx="746266" cy="538096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07B0EBF-502B-469E-9EAF-57BA21502C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84789"/>
              </p:ext>
            </p:extLst>
          </p:nvPr>
        </p:nvGraphicFramePr>
        <p:xfrm>
          <a:off x="1666874" y="1428747"/>
          <a:ext cx="10069405" cy="439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94ACB7C-5899-4627-9A0A-B4A120491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231109"/>
              </p:ext>
            </p:extLst>
          </p:nvPr>
        </p:nvGraphicFramePr>
        <p:xfrm>
          <a:off x="6096001" y="0"/>
          <a:ext cx="6096000" cy="142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56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FC7C36-1E2E-E07E-1CE0-49D0DD09A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REHAbilitación</a:t>
            </a:r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E5ADD43-3DBD-8074-A6D3-6D0596ADD555}"/>
              </a:ext>
            </a:extLst>
          </p:cNvPr>
          <p:cNvSpPr/>
          <p:nvPr/>
        </p:nvSpPr>
        <p:spPr>
          <a:xfrm>
            <a:off x="6314380" y="1071856"/>
            <a:ext cx="5048250" cy="5048250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53993B-54A8-7F62-47A7-78E3295C1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8168" y="1445223"/>
            <a:ext cx="1338723" cy="1272566"/>
          </a:xfrm>
          <a:prstGeom prst="rect">
            <a:avLst/>
          </a:prstGeom>
        </p:spPr>
      </p:pic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C3E20040-D3D4-23FE-C14F-9B7ACFDB60EC}"/>
              </a:ext>
            </a:extLst>
          </p:cNvPr>
          <p:cNvSpPr txBox="1">
            <a:spLocks/>
          </p:cNvSpPr>
          <p:nvPr/>
        </p:nvSpPr>
        <p:spPr>
          <a:xfrm>
            <a:off x="7130552" y="2952173"/>
            <a:ext cx="9020175" cy="1009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cap="all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cap="none" dirty="0"/>
              <a:t>9.851.454 m</a:t>
            </a:r>
            <a:r>
              <a:rPr lang="es-ES" sz="40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²</a:t>
            </a:r>
            <a:endParaRPr lang="es-ES" sz="4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23D2E8-9EEF-7453-0507-61F5DF1BC699}"/>
              </a:ext>
            </a:extLst>
          </p:cNvPr>
          <p:cNvSpPr txBox="1"/>
          <p:nvPr/>
        </p:nvSpPr>
        <p:spPr>
          <a:xfrm>
            <a:off x="6840501" y="3579127"/>
            <a:ext cx="3966111" cy="176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ocurriera en ejercicios anteriores, 2024 es el mejor año para la gran rehabilitación de la serie histórica, de acuerdo con las estadísticas de visado de los Colegios de Arquitectos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1600" kern="10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98DEB55-0A3D-501E-4FB9-9CBFD6EBA5D6}"/>
              </a:ext>
            </a:extLst>
          </p:cNvPr>
          <p:cNvSpPr/>
          <p:nvPr/>
        </p:nvSpPr>
        <p:spPr>
          <a:xfrm>
            <a:off x="3636867" y="4125054"/>
            <a:ext cx="2101058" cy="2101058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F4F96C-DF5B-CF2A-193B-39C4BB619C3D}"/>
              </a:ext>
            </a:extLst>
          </p:cNvPr>
          <p:cNvSpPr txBox="1"/>
          <p:nvPr/>
        </p:nvSpPr>
        <p:spPr>
          <a:xfrm>
            <a:off x="4270410" y="4426447"/>
            <a:ext cx="141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Montserrat ExtraBold" panose="00000900000000000000" pitchFamily="2" charset="0"/>
              </a:rPr>
              <a:t>8.3% </a:t>
            </a:r>
          </a:p>
        </p:txBody>
      </p:sp>
      <p:pic>
        <p:nvPicPr>
          <p:cNvPr id="9" name="Gráfico 8" descr="Signo de intercalación hacia arriba con relleno sólido">
            <a:extLst>
              <a:ext uri="{FF2B5EF4-FFF2-40B4-BE49-F238E27FC236}">
                <a16:creationId xmlns:a16="http://schemas.microsoft.com/office/drawing/2014/main" id="{2BEC44F1-1789-7805-8C0C-D88D30A1F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1797" y="4426447"/>
            <a:ext cx="420124" cy="4201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1CD7806-7C45-EA4C-5117-42EE522D3F6A}"/>
              </a:ext>
            </a:extLst>
          </p:cNvPr>
          <p:cNvSpPr txBox="1"/>
          <p:nvPr/>
        </p:nvSpPr>
        <p:spPr>
          <a:xfrm>
            <a:off x="3884072" y="5010430"/>
            <a:ext cx="173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 </a:t>
            </a:r>
            <a:r>
              <a:rPr lang="es-E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rehabilitación no residencial</a:t>
            </a:r>
            <a:endParaRPr lang="es-E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70A0BBB-52EB-0914-D908-B882E18CDF4D}"/>
              </a:ext>
            </a:extLst>
          </p:cNvPr>
          <p:cNvSpPr/>
          <p:nvPr/>
        </p:nvSpPr>
        <p:spPr>
          <a:xfrm>
            <a:off x="4371921" y="1096120"/>
            <a:ext cx="2101058" cy="2101058"/>
          </a:xfrm>
          <a:prstGeom prst="ellipse">
            <a:avLst/>
          </a:prstGeom>
          <a:solidFill>
            <a:srgbClr val="F9C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D0B96A-2D08-3C37-2B69-9E120580F78A}"/>
              </a:ext>
            </a:extLst>
          </p:cNvPr>
          <p:cNvSpPr txBox="1"/>
          <p:nvPr/>
        </p:nvSpPr>
        <p:spPr>
          <a:xfrm>
            <a:off x="5057466" y="1397513"/>
            <a:ext cx="129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 ExtraBold" panose="00000900000000000000" pitchFamily="2" charset="0"/>
              </a:rPr>
              <a:t>8,7% </a:t>
            </a:r>
          </a:p>
        </p:txBody>
      </p:sp>
      <p:pic>
        <p:nvPicPr>
          <p:cNvPr id="13" name="Gráfico 12" descr="Signo de intercalación hacia arriba con relleno sólido">
            <a:extLst>
              <a:ext uri="{FF2B5EF4-FFF2-40B4-BE49-F238E27FC236}">
                <a16:creationId xmlns:a16="http://schemas.microsoft.com/office/drawing/2014/main" id="{CEDC891B-6879-34C2-8C14-B08DFC5BB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6851" y="1397513"/>
            <a:ext cx="420124" cy="42012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06DB9B1-DF81-DB46-50FA-8B2DE1C9B77D}"/>
              </a:ext>
            </a:extLst>
          </p:cNvPr>
          <p:cNvSpPr txBox="1"/>
          <p:nvPr/>
        </p:nvSpPr>
        <p:spPr>
          <a:xfrm>
            <a:off x="4619126" y="1981496"/>
            <a:ext cx="173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 </a:t>
            </a:r>
            <a:r>
              <a:rPr lang="es-E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rehabilitación residencial</a:t>
            </a:r>
            <a:endParaRPr lang="es-E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B5F06E-837A-679B-DA7C-A44CC52BDBCA}"/>
              </a:ext>
            </a:extLst>
          </p:cNvPr>
          <p:cNvSpPr txBox="1"/>
          <p:nvPr/>
        </p:nvSpPr>
        <p:spPr>
          <a:xfrm>
            <a:off x="3007163" y="3977709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937E05-12DF-06E0-4091-B9FD8E335039}"/>
              </a:ext>
            </a:extLst>
          </p:cNvPr>
          <p:cNvSpPr txBox="1"/>
          <p:nvPr/>
        </p:nvSpPr>
        <p:spPr>
          <a:xfrm>
            <a:off x="2480637" y="3977709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5C2C3DE-B1B7-8C01-CA86-0236A8161AF9}"/>
              </a:ext>
            </a:extLst>
          </p:cNvPr>
          <p:cNvSpPr txBox="1"/>
          <p:nvPr/>
        </p:nvSpPr>
        <p:spPr>
          <a:xfrm>
            <a:off x="2027270" y="3977709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62E8DEA-22CC-4FB9-1333-D60BB60D0C9F}"/>
              </a:ext>
            </a:extLst>
          </p:cNvPr>
          <p:cNvSpPr txBox="1"/>
          <p:nvPr/>
        </p:nvSpPr>
        <p:spPr>
          <a:xfrm>
            <a:off x="1529823" y="3977709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3F7EC11-C6B2-B466-D301-2D3E5E42F62A}"/>
              </a:ext>
            </a:extLst>
          </p:cNvPr>
          <p:cNvSpPr txBox="1"/>
          <p:nvPr/>
        </p:nvSpPr>
        <p:spPr>
          <a:xfrm>
            <a:off x="1047377" y="3977709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2019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4E44180-2009-2F53-DDFB-2691BB519C9F}"/>
              </a:ext>
            </a:extLst>
          </p:cNvPr>
          <p:cNvSpPr txBox="1"/>
          <p:nvPr/>
        </p:nvSpPr>
        <p:spPr>
          <a:xfrm>
            <a:off x="3537694" y="3995957"/>
            <a:ext cx="50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2024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68E58039-6F66-4197-8A19-99D7586DFE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349385"/>
              </p:ext>
            </p:extLst>
          </p:nvPr>
        </p:nvGraphicFramePr>
        <p:xfrm>
          <a:off x="167815" y="1167898"/>
          <a:ext cx="4232078" cy="292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738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REHABILITACIÓN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Número de viviendas (unidades)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73DC95F-B8D1-E692-A575-DC61B966A322}"/>
              </a:ext>
            </a:extLst>
          </p:cNvPr>
          <p:cNvSpPr/>
          <p:nvPr/>
        </p:nvSpPr>
        <p:spPr>
          <a:xfrm>
            <a:off x="558921" y="3429000"/>
            <a:ext cx="2215905" cy="2228850"/>
          </a:xfrm>
          <a:prstGeom prst="roundRect">
            <a:avLst>
              <a:gd name="adj" fmla="val 110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Código QR&#10;&#10;Descripción generada automáticamente con confianza baja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0" y="682369"/>
            <a:ext cx="686328" cy="6511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3BAFC4A-6EE5-C574-8BA5-162504A3CBC2}"/>
              </a:ext>
            </a:extLst>
          </p:cNvPr>
          <p:cNvSpPr txBox="1"/>
          <p:nvPr/>
        </p:nvSpPr>
        <p:spPr>
          <a:xfrm>
            <a:off x="687496" y="3512555"/>
            <a:ext cx="205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 SemiBold" pitchFamily="2" charset="0"/>
              </a:rPr>
              <a:t>55.473 </a:t>
            </a:r>
            <a:r>
              <a:rPr lang="es-ES" sz="1600" dirty="0" err="1">
                <a:latin typeface="Montserrat SemiBold" pitchFamily="2" charset="0"/>
              </a:rPr>
              <a:t>uds.</a:t>
            </a:r>
            <a:endParaRPr lang="es-ES" sz="1600" dirty="0">
              <a:latin typeface="Montserrat SemiBold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17B14A-8464-0FE4-6FA3-1BC6E36D9BD4}"/>
              </a:ext>
            </a:extLst>
          </p:cNvPr>
          <p:cNvSpPr txBox="1"/>
          <p:nvPr/>
        </p:nvSpPr>
        <p:spPr>
          <a:xfrm>
            <a:off x="687350" y="3994447"/>
            <a:ext cx="194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número de viviendas visadas para gran rehabilitación ha aumentado un </a:t>
            </a:r>
            <a:r>
              <a:rPr lang="es-E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47%</a:t>
            </a: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 2024. Son </a:t>
            </a:r>
            <a:r>
              <a:rPr lang="es-E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17.686 </a:t>
            </a: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unidades autorizadas más que en 2023. Respecto a 2019, el aumento es del 117%.</a:t>
            </a:r>
            <a:endParaRPr lang="es-ES" sz="1200" b="1" dirty="0"/>
          </a:p>
        </p:txBody>
      </p:sp>
      <p:pic>
        <p:nvPicPr>
          <p:cNvPr id="10" name="Gráfico 9" descr="Signo de intercalación hacia arriba con relleno sólido">
            <a:extLst>
              <a:ext uri="{FF2B5EF4-FFF2-40B4-BE49-F238E27FC236}">
                <a16:creationId xmlns:a16="http://schemas.microsoft.com/office/drawing/2014/main" id="{281EE1B3-B71F-249A-4439-EC72FCC0D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2446" y="3464512"/>
            <a:ext cx="420124" cy="42012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B8BEF62-D1F4-4498-8485-542FA2FA1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215811"/>
              </p:ext>
            </p:extLst>
          </p:nvPr>
        </p:nvGraphicFramePr>
        <p:xfrm>
          <a:off x="2774826" y="1428749"/>
          <a:ext cx="8858253" cy="439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5EB84C9-5C21-4AD3-A7FE-54C82D0D5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731973"/>
              </p:ext>
            </p:extLst>
          </p:nvPr>
        </p:nvGraphicFramePr>
        <p:xfrm>
          <a:off x="6095999" y="0"/>
          <a:ext cx="6096001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6674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6860B-9284-EE05-B5FB-E52CADA9E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REHABILITACIÓN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B633C-C3A5-B5FC-8F83-94DBDF64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Residencial + No residencial (m</a:t>
            </a: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²)</a:t>
            </a:r>
            <a:endParaRPr lang="es-ES" dirty="0"/>
          </a:p>
        </p:txBody>
      </p:sp>
      <p:pic>
        <p:nvPicPr>
          <p:cNvPr id="5" name="Imagen 4" descr="Código QR&#10;&#10;Descripción generada automáticamente con confianza baja">
            <a:extLst>
              <a:ext uri="{FF2B5EF4-FFF2-40B4-BE49-F238E27FC236}">
                <a16:creationId xmlns:a16="http://schemas.microsoft.com/office/drawing/2014/main" id="{470E6387-E82A-E6A3-D778-420B6C9F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0" y="682369"/>
            <a:ext cx="686328" cy="65113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2F5A7A7-ED0B-46F6-B428-31AF51C211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77011"/>
              </p:ext>
            </p:extLst>
          </p:nvPr>
        </p:nvGraphicFramePr>
        <p:xfrm>
          <a:off x="1666875" y="1428747"/>
          <a:ext cx="10103784" cy="439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B937DA1-F687-4789-B06D-EA81810B5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576198"/>
              </p:ext>
            </p:extLst>
          </p:nvPr>
        </p:nvGraphicFramePr>
        <p:xfrm>
          <a:off x="6096001" y="0"/>
          <a:ext cx="6096000" cy="142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4862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1305</Words>
  <Application>Microsoft Office PowerPoint</Application>
  <PresentationFormat>Panorámica</PresentationFormat>
  <Paragraphs>315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Montserrat</vt:lpstr>
      <vt:lpstr>Montserrat ExtraBold</vt:lpstr>
      <vt:lpstr>Montserrat SemiBold</vt:lpstr>
      <vt:lpstr>Open Sans</vt:lpstr>
      <vt:lpstr>Open Sans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Nuria López Priego</dc:creator>
  <cp:lastModifiedBy>Leyre Salgado</cp:lastModifiedBy>
  <cp:revision>402</cp:revision>
  <dcterms:created xsi:type="dcterms:W3CDTF">2021-04-22T16:47:42Z</dcterms:created>
  <dcterms:modified xsi:type="dcterms:W3CDTF">2025-01-30T08:23:04Z</dcterms:modified>
</cp:coreProperties>
</file>